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70" r:id="rId4"/>
    <p:sldId id="271" r:id="rId5"/>
    <p:sldId id="272" r:id="rId6"/>
    <p:sldId id="267" r:id="rId7"/>
    <p:sldId id="273" r:id="rId8"/>
    <p:sldId id="268" r:id="rId9"/>
    <p:sldId id="274" r:id="rId10"/>
    <p:sldId id="275" r:id="rId11"/>
    <p:sldId id="276" r:id="rId12"/>
    <p:sldId id="277" r:id="rId13"/>
    <p:sldId id="278" r:id="rId14"/>
    <p:sldId id="279" r:id="rId15"/>
    <p:sldId id="280" r:id="rId16"/>
    <p:sldId id="281" r:id="rId17"/>
    <p:sldId id="282" r:id="rId18"/>
    <p:sldId id="283" r:id="rId19"/>
    <p:sldId id="284" r:id="rId20"/>
    <p:sldId id="260" r:id="rId21"/>
    <p:sldId id="286" r:id="rId22"/>
    <p:sldId id="287" r:id="rId23"/>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3" d="100"/>
          <a:sy n="73" d="100"/>
        </p:scale>
        <p:origin x="618" y="78"/>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23/04/2020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23/04/2020</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10</a:t>
            </a:fld>
            <a:endParaRPr lang="es-ES" dirty="0"/>
          </a:p>
        </p:txBody>
      </p:sp>
    </p:spTree>
    <p:extLst>
      <p:ext uri="{BB962C8B-B14F-4D97-AF65-F5344CB8AC3E}">
        <p14:creationId xmlns:p14="http://schemas.microsoft.com/office/powerpoint/2010/main" val="184635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11</a:t>
            </a:fld>
            <a:endParaRPr lang="es-ES" dirty="0"/>
          </a:p>
        </p:txBody>
      </p:sp>
    </p:spTree>
    <p:extLst>
      <p:ext uri="{BB962C8B-B14F-4D97-AF65-F5344CB8AC3E}">
        <p14:creationId xmlns:p14="http://schemas.microsoft.com/office/powerpoint/2010/main" val="325311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12</a:t>
            </a:fld>
            <a:endParaRPr lang="es-ES" dirty="0"/>
          </a:p>
        </p:txBody>
      </p:sp>
    </p:spTree>
    <p:extLst>
      <p:ext uri="{BB962C8B-B14F-4D97-AF65-F5344CB8AC3E}">
        <p14:creationId xmlns:p14="http://schemas.microsoft.com/office/powerpoint/2010/main" val="416757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13</a:t>
            </a:fld>
            <a:endParaRPr lang="es-ES" dirty="0"/>
          </a:p>
        </p:txBody>
      </p:sp>
    </p:spTree>
    <p:extLst>
      <p:ext uri="{BB962C8B-B14F-4D97-AF65-F5344CB8AC3E}">
        <p14:creationId xmlns:p14="http://schemas.microsoft.com/office/powerpoint/2010/main" val="289187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14</a:t>
            </a:fld>
            <a:endParaRPr lang="es-ES" dirty="0"/>
          </a:p>
        </p:txBody>
      </p:sp>
    </p:spTree>
    <p:extLst>
      <p:ext uri="{BB962C8B-B14F-4D97-AF65-F5344CB8AC3E}">
        <p14:creationId xmlns:p14="http://schemas.microsoft.com/office/powerpoint/2010/main" val="225693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15</a:t>
            </a:fld>
            <a:endParaRPr lang="es-ES" dirty="0"/>
          </a:p>
        </p:txBody>
      </p:sp>
    </p:spTree>
    <p:extLst>
      <p:ext uri="{BB962C8B-B14F-4D97-AF65-F5344CB8AC3E}">
        <p14:creationId xmlns:p14="http://schemas.microsoft.com/office/powerpoint/2010/main" val="19194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16</a:t>
            </a:fld>
            <a:endParaRPr lang="es-ES" dirty="0"/>
          </a:p>
        </p:txBody>
      </p:sp>
    </p:spTree>
    <p:extLst>
      <p:ext uri="{BB962C8B-B14F-4D97-AF65-F5344CB8AC3E}">
        <p14:creationId xmlns:p14="http://schemas.microsoft.com/office/powerpoint/2010/main" val="214563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17</a:t>
            </a:fld>
            <a:endParaRPr lang="es-ES" dirty="0"/>
          </a:p>
        </p:txBody>
      </p:sp>
    </p:spTree>
    <p:extLst>
      <p:ext uri="{BB962C8B-B14F-4D97-AF65-F5344CB8AC3E}">
        <p14:creationId xmlns:p14="http://schemas.microsoft.com/office/powerpoint/2010/main" val="2960941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18</a:t>
            </a:fld>
            <a:endParaRPr lang="es-ES" dirty="0"/>
          </a:p>
        </p:txBody>
      </p:sp>
    </p:spTree>
    <p:extLst>
      <p:ext uri="{BB962C8B-B14F-4D97-AF65-F5344CB8AC3E}">
        <p14:creationId xmlns:p14="http://schemas.microsoft.com/office/powerpoint/2010/main" val="3283050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19</a:t>
            </a:fld>
            <a:endParaRPr lang="es-ES" dirty="0"/>
          </a:p>
        </p:txBody>
      </p:sp>
    </p:spTree>
    <p:extLst>
      <p:ext uri="{BB962C8B-B14F-4D97-AF65-F5344CB8AC3E}">
        <p14:creationId xmlns:p14="http://schemas.microsoft.com/office/powerpoint/2010/main" val="339094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a:t>
            </a:fld>
            <a:endParaRPr lang="es-ES" dirty="0"/>
          </a:p>
        </p:txBody>
      </p:sp>
    </p:spTree>
    <p:extLst>
      <p:ext uri="{BB962C8B-B14F-4D97-AF65-F5344CB8AC3E}">
        <p14:creationId xmlns:p14="http://schemas.microsoft.com/office/powerpoint/2010/main" val="4285677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20</a:t>
            </a:fld>
            <a:endParaRPr lang="es-ES" dirty="0"/>
          </a:p>
        </p:txBody>
      </p:sp>
    </p:spTree>
    <p:extLst>
      <p:ext uri="{BB962C8B-B14F-4D97-AF65-F5344CB8AC3E}">
        <p14:creationId xmlns:p14="http://schemas.microsoft.com/office/powerpoint/2010/main" val="328445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21</a:t>
            </a:fld>
            <a:endParaRPr lang="es-ES" dirty="0"/>
          </a:p>
        </p:txBody>
      </p:sp>
    </p:spTree>
    <p:extLst>
      <p:ext uri="{BB962C8B-B14F-4D97-AF65-F5344CB8AC3E}">
        <p14:creationId xmlns:p14="http://schemas.microsoft.com/office/powerpoint/2010/main" val="1861964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22</a:t>
            </a:fld>
            <a:endParaRPr lang="es-ES" dirty="0"/>
          </a:p>
        </p:txBody>
      </p:sp>
    </p:spTree>
    <p:extLst>
      <p:ext uri="{BB962C8B-B14F-4D97-AF65-F5344CB8AC3E}">
        <p14:creationId xmlns:p14="http://schemas.microsoft.com/office/powerpoint/2010/main" val="323908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a:t>
            </a:fld>
            <a:endParaRPr lang="es-ES" dirty="0"/>
          </a:p>
        </p:txBody>
      </p:sp>
    </p:spTree>
    <p:extLst>
      <p:ext uri="{BB962C8B-B14F-4D97-AF65-F5344CB8AC3E}">
        <p14:creationId xmlns:p14="http://schemas.microsoft.com/office/powerpoint/2010/main" val="227887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4</a:t>
            </a:fld>
            <a:endParaRPr lang="es-ES" dirty="0"/>
          </a:p>
        </p:txBody>
      </p:sp>
    </p:spTree>
    <p:extLst>
      <p:ext uri="{BB962C8B-B14F-4D97-AF65-F5344CB8AC3E}">
        <p14:creationId xmlns:p14="http://schemas.microsoft.com/office/powerpoint/2010/main" val="259533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5</a:t>
            </a:fld>
            <a:endParaRPr lang="es-ES" dirty="0"/>
          </a:p>
        </p:txBody>
      </p:sp>
    </p:spTree>
    <p:extLst>
      <p:ext uri="{BB962C8B-B14F-4D97-AF65-F5344CB8AC3E}">
        <p14:creationId xmlns:p14="http://schemas.microsoft.com/office/powerpoint/2010/main" val="119398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6</a:t>
            </a:fld>
            <a:endParaRPr lang="es-ES" dirty="0"/>
          </a:p>
        </p:txBody>
      </p:sp>
    </p:spTree>
    <p:extLst>
      <p:ext uri="{BB962C8B-B14F-4D97-AF65-F5344CB8AC3E}">
        <p14:creationId xmlns:p14="http://schemas.microsoft.com/office/powerpoint/2010/main" val="49244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7</a:t>
            </a:fld>
            <a:endParaRPr lang="es-ES" dirty="0"/>
          </a:p>
        </p:txBody>
      </p:sp>
    </p:spTree>
    <p:extLst>
      <p:ext uri="{BB962C8B-B14F-4D97-AF65-F5344CB8AC3E}">
        <p14:creationId xmlns:p14="http://schemas.microsoft.com/office/powerpoint/2010/main" val="286951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8</a:t>
            </a:fld>
            <a:endParaRPr lang="es-ES" dirty="0"/>
          </a:p>
        </p:txBody>
      </p:sp>
    </p:spTree>
    <p:extLst>
      <p:ext uri="{BB962C8B-B14F-4D97-AF65-F5344CB8AC3E}">
        <p14:creationId xmlns:p14="http://schemas.microsoft.com/office/powerpoint/2010/main" val="278956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9</a:t>
            </a:fld>
            <a:endParaRPr lang="es-ES" dirty="0"/>
          </a:p>
        </p:txBody>
      </p:sp>
    </p:spTree>
    <p:extLst>
      <p:ext uri="{BB962C8B-B14F-4D97-AF65-F5344CB8AC3E}">
        <p14:creationId xmlns:p14="http://schemas.microsoft.com/office/powerpoint/2010/main" val="28528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smtClean="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smtClean="0"/>
              <a:t>Haga clic para editar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23/04/2020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23/04/2020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23/04/2020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smtClean="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smtClean="0"/>
              <a:t>Editar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23/04/2020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23/04/2020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Editar el estilo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Editar el estilo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23/04/2020</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23/04/2020</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23/04/2020</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Editar el estilo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23/04/2020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Editar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23/04/2020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23/04/2020</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LnJop16ZZL4"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dKKpD8mY1Ok"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91QyHUlOiBs"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g2atAzK5SHQ"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es-ES_tradnl" b="1" u="sng" dirty="0"/>
              <a:t>UNIDAD: MODELADO DEL RELIEVE. EL PAISAJE Y SU INTERPRETACIÓN</a:t>
            </a:r>
            <a:endParaRPr lang="es-ES" dirty="0"/>
          </a:p>
        </p:txBody>
      </p:sp>
      <p:sp>
        <p:nvSpPr>
          <p:cNvPr id="3" name="Subtítulo 2"/>
          <p:cNvSpPr>
            <a:spLocks noGrp="1"/>
          </p:cNvSpPr>
          <p:nvPr>
            <p:ph type="subTitle" idx="1"/>
          </p:nvPr>
        </p:nvSpPr>
        <p:spPr/>
        <p:txBody>
          <a:bodyPr rtlCol="0"/>
          <a:lstStyle/>
          <a:p>
            <a:pPr rtl="0"/>
            <a:r>
              <a:rPr lang="es-ES" dirty="0" smtClean="0"/>
              <a:t>Profesor: Eugenio Ruiz Montero</a:t>
            </a:r>
          </a:p>
          <a:p>
            <a:pPr rtl="0"/>
            <a:r>
              <a:rPr lang="es-ES" dirty="0" smtClean="0"/>
              <a:t>Materia: Biología y Geología</a:t>
            </a:r>
            <a:endParaRPr lang="es-ES" dirty="0"/>
          </a:p>
        </p:txBody>
      </p:sp>
      <p:pic>
        <p:nvPicPr>
          <p:cNvPr id="4" name="Imagen 3"/>
          <p:cNvPicPr>
            <a:picLocks noChangeAspect="1"/>
          </p:cNvPicPr>
          <p:nvPr/>
        </p:nvPicPr>
        <p:blipFill>
          <a:blip r:embed="rId3"/>
          <a:stretch>
            <a:fillRect/>
          </a:stretch>
        </p:blipFill>
        <p:spPr>
          <a:xfrm>
            <a:off x="9118748" y="4691680"/>
            <a:ext cx="2580826" cy="189424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advTm="20922">
        <p:fade/>
      </p:transition>
    </mc:Choice>
    <mc:Fallback xmlns="">
      <p:transition spd="med" advTm="2092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sz="1600" dirty="0" smtClean="0"/>
              <a:t>VAMOS A DESARROLLAR CADA UNO DE LOS COMPONENTES:</a:t>
            </a:r>
            <a:br>
              <a:rPr lang="es-ES" sz="1600" dirty="0" smtClean="0"/>
            </a:br>
            <a:r>
              <a:rPr lang="es-ES" dirty="0" smtClean="0"/>
              <a:t>COMPONENTE GEOLÓGICO</a:t>
            </a:r>
            <a:endParaRPr lang="es-ES" dirty="0"/>
          </a:p>
        </p:txBody>
      </p:sp>
      <p:sp>
        <p:nvSpPr>
          <p:cNvPr id="3" name="Rectángulo 2"/>
          <p:cNvSpPr/>
          <p:nvPr/>
        </p:nvSpPr>
        <p:spPr>
          <a:xfrm>
            <a:off x="1629916" y="2413338"/>
            <a:ext cx="9937104" cy="2308324"/>
          </a:xfrm>
          <a:prstGeom prst="rect">
            <a:avLst/>
          </a:prstGeom>
        </p:spPr>
        <p:txBody>
          <a:bodyPr wrap="square">
            <a:spAutoFit/>
          </a:bodyPr>
          <a:lstStyle/>
          <a:p>
            <a:pPr>
              <a:spcAft>
                <a:spcPts val="0"/>
              </a:spcAft>
            </a:pPr>
            <a:r>
              <a:rPr lang="es-ES" dirty="0" smtClean="0">
                <a:latin typeface="Times New Roman" panose="02020603050405020304" pitchFamily="18" charset="0"/>
                <a:ea typeface="Times New Roman" panose="02020603050405020304" pitchFamily="18" charset="0"/>
              </a:rPr>
              <a:t>Después de haber visto el vídeo, contesta a las siguientes preguntas:</a:t>
            </a:r>
          </a:p>
          <a:p>
            <a:pPr>
              <a:spcAft>
                <a:spcPts val="0"/>
              </a:spcAft>
            </a:pPr>
            <a:endParaRPr lang="es-ES" dirty="0">
              <a:latin typeface="Times New Roman" panose="02020603050405020304" pitchFamily="18" charset="0"/>
              <a:ea typeface="Times New Roman" panose="02020603050405020304" pitchFamily="18" charset="0"/>
            </a:endParaRPr>
          </a:p>
          <a:p>
            <a:pPr>
              <a:spcAft>
                <a:spcPts val="0"/>
              </a:spcAft>
            </a:pPr>
            <a:r>
              <a:rPr lang="es-ES" dirty="0" smtClean="0">
                <a:latin typeface="Times New Roman" panose="02020603050405020304" pitchFamily="18" charset="0"/>
                <a:ea typeface="Times New Roman" panose="02020603050405020304" pitchFamily="18" charset="0"/>
              </a:rPr>
              <a:t>     (7).- De donde procede la energía necesaria para provocar que funcionen los Agentes Geológicos Externos?</a:t>
            </a:r>
          </a:p>
          <a:p>
            <a:pPr>
              <a:spcAft>
                <a:spcPts val="0"/>
              </a:spcAft>
            </a:pPr>
            <a:endParaRPr lang="es-ES" dirty="0">
              <a:latin typeface="Times New Roman" panose="02020603050405020304" pitchFamily="18" charset="0"/>
              <a:ea typeface="Times New Roman" panose="02020603050405020304" pitchFamily="18" charset="0"/>
            </a:endParaRPr>
          </a:p>
          <a:p>
            <a:pPr>
              <a:spcAft>
                <a:spcPts val="0"/>
              </a:spcAft>
            </a:pPr>
            <a:r>
              <a:rPr lang="es-ES" dirty="0" smtClean="0">
                <a:latin typeface="Times New Roman" panose="02020603050405020304" pitchFamily="18" charset="0"/>
                <a:ea typeface="Times New Roman" panose="02020603050405020304" pitchFamily="18" charset="0"/>
              </a:rPr>
              <a:t>     (8).- Determina cuales son los Agentes Geológicos Externos.</a:t>
            </a:r>
          </a:p>
          <a:p>
            <a:pPr>
              <a:spcAft>
                <a:spcPts val="0"/>
              </a:spcAft>
            </a:pPr>
            <a:endParaRPr lang="es-ES" dirty="0">
              <a:latin typeface="Times New Roman" panose="02020603050405020304" pitchFamily="18" charset="0"/>
              <a:ea typeface="Times New Roman" panose="02020603050405020304" pitchFamily="18" charset="0"/>
            </a:endParaRPr>
          </a:p>
          <a:p>
            <a:pPr>
              <a:spcAft>
                <a:spcPts val="0"/>
              </a:spcAft>
            </a:pPr>
            <a:r>
              <a:rPr lang="es-ES" dirty="0" smtClean="0">
                <a:latin typeface="Times New Roman" panose="02020603050405020304" pitchFamily="18" charset="0"/>
                <a:ea typeface="Times New Roman" panose="02020603050405020304" pitchFamily="18" charset="0"/>
              </a:rPr>
              <a:t>     (9).- ¿Qué diferencia hay entre Agentes Geológico Interno y Externo?</a:t>
            </a:r>
            <a:endParaRPr lang="es-E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530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PROCESOS GEOLÓGICOS</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1845940" y="1700808"/>
            <a:ext cx="9721080" cy="923330"/>
          </a:xfrm>
          <a:prstGeom prst="rect">
            <a:avLst/>
          </a:prstGeom>
        </p:spPr>
        <p:txBody>
          <a:bodyPr wrap="square">
            <a:spAutoFit/>
          </a:bodyPr>
          <a:lstStyle/>
          <a:p>
            <a:pPr>
              <a:spcAft>
                <a:spcPts val="0"/>
              </a:spcAft>
            </a:pPr>
            <a:r>
              <a:rPr lang="es-ES_tradnl" b="1" dirty="0">
                <a:latin typeface="Times New Roman" panose="02020603050405020304" pitchFamily="18" charset="0"/>
                <a:ea typeface="Times New Roman" panose="02020603050405020304" pitchFamily="18" charset="0"/>
              </a:rPr>
              <a:t>La acción de los agentes geológicos externos </a:t>
            </a:r>
            <a:r>
              <a:rPr lang="es-ES_tradnl" b="1" dirty="0" smtClean="0">
                <a:latin typeface="Times New Roman" panose="02020603050405020304" pitchFamily="18" charset="0"/>
                <a:ea typeface="Times New Roman" panose="02020603050405020304" pitchFamily="18" charset="0"/>
              </a:rPr>
              <a:t>se </a:t>
            </a:r>
            <a:r>
              <a:rPr lang="es-ES_tradnl" b="1" dirty="0">
                <a:latin typeface="Times New Roman" panose="02020603050405020304" pitchFamily="18" charset="0"/>
                <a:ea typeface="Times New Roman" panose="02020603050405020304" pitchFamily="18" charset="0"/>
              </a:rPr>
              <a:t>realiza a través de cuatro procesos</a:t>
            </a:r>
            <a:r>
              <a:rPr lang="es-ES_tradnl"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spcAft>
                <a:spcPts val="0"/>
              </a:spcAft>
            </a:pPr>
            <a:r>
              <a:rPr lang="es-ES_tradnl" dirty="0">
                <a:latin typeface="Times New Roman" panose="02020603050405020304" pitchFamily="18" charset="0"/>
                <a:ea typeface="Times New Roman" panose="02020603050405020304" pitchFamily="18" charset="0"/>
              </a:rPr>
              <a:t>	Estos procesos, denominados </a:t>
            </a:r>
            <a:r>
              <a:rPr lang="es-ES_tradnl" b="1" dirty="0">
                <a:solidFill>
                  <a:srgbClr val="FF0000"/>
                </a:solidFill>
                <a:latin typeface="Times New Roman" panose="02020603050405020304" pitchFamily="18" charset="0"/>
                <a:ea typeface="Times New Roman" panose="02020603050405020304" pitchFamily="18" charset="0"/>
              </a:rPr>
              <a:t>meteorización, erosión, transporte y sedimentación</a:t>
            </a:r>
            <a:r>
              <a:rPr lang="es-ES_tradnl" dirty="0">
                <a:latin typeface="Times New Roman" panose="02020603050405020304" pitchFamily="18" charset="0"/>
                <a:ea typeface="Times New Roman" panose="02020603050405020304" pitchFamily="18" charset="0"/>
              </a:rPr>
              <a:t>, constituyen los fenómenos fundamentales en la modelación del relieve.</a:t>
            </a:r>
            <a:endParaRPr lang="es-ES" dirty="0">
              <a:latin typeface="Times New Roman" panose="02020603050405020304" pitchFamily="18" charset="0"/>
              <a:ea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610193654"/>
              </p:ext>
            </p:extLst>
          </p:nvPr>
        </p:nvGraphicFramePr>
        <p:xfrm>
          <a:off x="2566020" y="2817801"/>
          <a:ext cx="6912768" cy="3687892"/>
        </p:xfrm>
        <a:graphic>
          <a:graphicData uri="http://schemas.openxmlformats.org/presentationml/2006/ole">
            <mc:AlternateContent xmlns:mc="http://schemas.openxmlformats.org/markup-compatibility/2006">
              <mc:Choice xmlns:v="urn:schemas-microsoft-com:vml" Requires="v">
                <p:oleObj spid="_x0000_s1030" name="Imagen de mapa de bits" r:id="rId4" imgW="5161905" imgH="2962689" progId="Paint.Picture">
                  <p:embed/>
                </p:oleObj>
              </mc:Choice>
              <mc:Fallback>
                <p:oleObj name="Imagen de mapa de bits" r:id="rId4" imgW="5161905" imgH="2962689"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020" y="2817801"/>
                        <a:ext cx="6912768" cy="36878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4416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METEORIZACIÓN</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6" name="Rectángulo 5"/>
          <p:cNvSpPr/>
          <p:nvPr/>
        </p:nvSpPr>
        <p:spPr>
          <a:xfrm>
            <a:off x="1629917" y="1628800"/>
            <a:ext cx="5976664" cy="5078313"/>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Los materiales que se encuentran en la superficie terrestre están sometidos a la acción de los agentes geológicos externos, como son temperatura, humedad, composición química del aire, y a la de los seres vivos, sufriendo una serie de modificaciones físicas y </a:t>
            </a:r>
            <a:r>
              <a:rPr lang="es-ES_tradnl" dirty="0" smtClean="0">
                <a:latin typeface="Times New Roman" panose="02020603050405020304" pitchFamily="18" charset="0"/>
                <a:ea typeface="Times New Roman" panose="02020603050405020304" pitchFamily="18" charset="0"/>
              </a:rPr>
              <a:t>químicas </a:t>
            </a:r>
            <a:r>
              <a:rPr lang="es-ES_tradnl" dirty="0">
                <a:latin typeface="Times New Roman" panose="02020603050405020304" pitchFamily="18" charset="0"/>
                <a:ea typeface="Times New Roman" panose="02020603050405020304" pitchFamily="18" charset="0"/>
              </a:rPr>
              <a:t>en el lugar donde se encuentra. De esta forma podemos definir meteorización como la fragmentación y alteración de los materiales rocosos. Puede </a:t>
            </a:r>
            <a:r>
              <a:rPr lang="es-ES_tradnl" i="1" dirty="0">
                <a:latin typeface="Times New Roman" panose="02020603050405020304" pitchFamily="18" charset="0"/>
                <a:ea typeface="Times New Roman" panose="02020603050405020304" pitchFamily="18" charset="0"/>
              </a:rPr>
              <a:t>ser  mecánica, química y biológica</a:t>
            </a:r>
            <a:r>
              <a:rPr lang="es-ES_tradnl" dirty="0">
                <a:latin typeface="Times New Roman" panose="02020603050405020304" pitchFamily="18"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a:spcAft>
                <a:spcPts val="0"/>
              </a:spcAft>
            </a:pPr>
            <a:r>
              <a:rPr lang="es-ES_tradnl"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spcAft>
                <a:spcPts val="0"/>
              </a:spcAft>
            </a:pPr>
            <a:r>
              <a:rPr lang="es-ES_tradnl" dirty="0">
                <a:latin typeface="Times New Roman" panose="02020603050405020304" pitchFamily="18" charset="0"/>
                <a:ea typeface="Times New Roman" panose="02020603050405020304" pitchFamily="18" charset="0"/>
              </a:rPr>
              <a:t>	</a:t>
            </a:r>
            <a:r>
              <a:rPr lang="es-ES_tradnl" u="sng" dirty="0">
                <a:latin typeface="Times New Roman" panose="02020603050405020304" pitchFamily="18" charset="0"/>
                <a:ea typeface="Times New Roman" panose="02020603050405020304" pitchFamily="18" charset="0"/>
              </a:rPr>
              <a:t>Meteorización mecánica o física</a:t>
            </a:r>
            <a:r>
              <a:rPr lang="es-ES_tradnl" dirty="0">
                <a:latin typeface="Times New Roman" panose="02020603050405020304" pitchFamily="18" charset="0"/>
                <a:ea typeface="Times New Roman" panose="02020603050405020304" pitchFamily="18" charset="0"/>
              </a:rPr>
              <a:t>: Tiene como resultado la rotura de las rocas bajo el efecto de climas extremos debido a las contracciones y dilataciones sucesivas a las que se ven sometidas. Consecuencia de éste mecanismo tenemos fragmentos más pequeños, que presentan los mismos componentes (minerales) que </a:t>
            </a:r>
            <a:r>
              <a:rPr lang="es-ES_tradnl" dirty="0" smtClean="0">
                <a:latin typeface="Times New Roman" panose="02020603050405020304" pitchFamily="18" charset="0"/>
                <a:ea typeface="Times New Roman" panose="02020603050405020304" pitchFamily="18" charset="0"/>
              </a:rPr>
              <a:t>existían </a:t>
            </a:r>
            <a:r>
              <a:rPr lang="es-ES_tradnl" dirty="0">
                <a:latin typeface="Times New Roman" panose="02020603050405020304" pitchFamily="18" charset="0"/>
                <a:ea typeface="Times New Roman" panose="02020603050405020304" pitchFamily="18" charset="0"/>
              </a:rPr>
              <a:t>antes. Cuando este proceso se </a:t>
            </a:r>
            <a:r>
              <a:rPr lang="es-ES_tradnl" dirty="0" smtClean="0">
                <a:latin typeface="Times New Roman" panose="02020603050405020304" pitchFamily="18" charset="0"/>
                <a:ea typeface="Times New Roman" panose="02020603050405020304" pitchFamily="18" charset="0"/>
              </a:rPr>
              <a:t>da </a:t>
            </a:r>
            <a:r>
              <a:rPr lang="es-ES_tradnl" dirty="0">
                <a:latin typeface="Times New Roman" panose="02020603050405020304" pitchFamily="18" charset="0"/>
                <a:ea typeface="Times New Roman" panose="02020603050405020304" pitchFamily="18" charset="0"/>
              </a:rPr>
              <a:t>en zonas muy frías, se denomina </a:t>
            </a:r>
            <a:r>
              <a:rPr lang="es-ES_tradnl" b="1" dirty="0">
                <a:latin typeface="Times New Roman" panose="02020603050405020304" pitchFamily="18" charset="0"/>
                <a:ea typeface="Times New Roman" panose="02020603050405020304" pitchFamily="18" charset="0"/>
              </a:rPr>
              <a:t>gelifracción, </a:t>
            </a:r>
            <a:r>
              <a:rPr lang="es-ES_tradnl" dirty="0">
                <a:latin typeface="Times New Roman" panose="02020603050405020304" pitchFamily="18" charset="0"/>
                <a:ea typeface="Times New Roman" panose="02020603050405020304" pitchFamily="18" charset="0"/>
              </a:rPr>
              <a:t>y en zonas muy calurosas, </a:t>
            </a:r>
            <a:r>
              <a:rPr lang="es-ES_tradnl" b="1" dirty="0">
                <a:latin typeface="Times New Roman" panose="02020603050405020304" pitchFamily="18" charset="0"/>
                <a:ea typeface="Times New Roman" panose="02020603050405020304" pitchFamily="18" charset="0"/>
              </a:rPr>
              <a:t>fragmentación térmica</a:t>
            </a:r>
            <a:r>
              <a:rPr lang="es-ES_tradnl" dirty="0">
                <a:latin typeface="Times New Roman" panose="02020603050405020304" pitchFamily="18"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a:spcAft>
                <a:spcPts val="0"/>
              </a:spcAft>
            </a:pPr>
            <a:r>
              <a:rPr lang="es-ES_tradnl"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p:txBody>
      </p:sp>
      <p:pic>
        <p:nvPicPr>
          <p:cNvPr id="7" name="Picture 5" descr="ANd9GcSHyAjByuuYA2wYylwt4TcFG96yPjdyr8-qFSnZoZs9DT8oYg7n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596" y="1628800"/>
            <a:ext cx="4249738" cy="2665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Resultado de imagen de meteoriz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752" y="4353216"/>
            <a:ext cx="4228581" cy="244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METEORIZACIÓN</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1522414" y="1628800"/>
            <a:ext cx="10044606" cy="4247317"/>
          </a:xfrm>
          <a:prstGeom prst="rect">
            <a:avLst/>
          </a:prstGeom>
        </p:spPr>
        <p:txBody>
          <a:bodyPr wrap="square">
            <a:spAutoFit/>
          </a:bodyPr>
          <a:lstStyle/>
          <a:p>
            <a:pPr>
              <a:spcAft>
                <a:spcPts val="0"/>
              </a:spcAft>
            </a:pPr>
            <a:r>
              <a:rPr lang="es-ES_tradnl" u="sng" dirty="0">
                <a:latin typeface="Times New Roman" panose="02020603050405020304" pitchFamily="18" charset="0"/>
                <a:ea typeface="Times New Roman" panose="02020603050405020304" pitchFamily="18" charset="0"/>
              </a:rPr>
              <a:t>Meteorización química</a:t>
            </a:r>
            <a:r>
              <a:rPr lang="es-ES_tradnl" dirty="0">
                <a:latin typeface="Times New Roman" panose="02020603050405020304" pitchFamily="18" charset="0"/>
                <a:ea typeface="Times New Roman" panose="02020603050405020304" pitchFamily="18" charset="0"/>
              </a:rPr>
              <a:t>: Se debe al reaccionar los compuestos químicos de la atmósfera con los componentes químicos de las rocas (minerales). La consecuencia de esta meteorización es la alteración de los minerales los cuales se pueden transformar en otros</a:t>
            </a:r>
            <a:r>
              <a:rPr lang="es-ES_tradnl" dirty="0" smtClean="0">
                <a:latin typeface="Times New Roman" panose="02020603050405020304" pitchFamily="18" charset="0"/>
                <a:ea typeface="Times New Roman" panose="02020603050405020304" pitchFamily="18" charset="0"/>
              </a:rPr>
              <a:t>.</a:t>
            </a: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r>
              <a:rPr lang="es-ES_tradnl" dirty="0" smtClean="0">
                <a:latin typeface="Times New Roman" panose="02020603050405020304" pitchFamily="18" charset="0"/>
                <a:ea typeface="Times New Roman" panose="02020603050405020304" pitchFamily="18" charset="0"/>
              </a:rPr>
              <a:t>Actividad (10): Elige uno de los tipos vistos, y escribe en que consiste.</a:t>
            </a:r>
            <a:endParaRPr lang="es-ES" dirty="0">
              <a:latin typeface="Times New Roman" panose="02020603050405020304" pitchFamily="18" charset="0"/>
              <a:ea typeface="Times New Roman" panose="02020603050405020304" pitchFamily="18" charset="0"/>
            </a:endParaRPr>
          </a:p>
        </p:txBody>
      </p:sp>
      <p:pic>
        <p:nvPicPr>
          <p:cNvPr id="5" name="LnJop16ZZL4"/>
          <p:cNvPicPr>
            <a:picLocks noRot="1" noChangeAspect="1"/>
          </p:cNvPicPr>
          <p:nvPr>
            <a:videoFile r:link="rId1"/>
          </p:nvPr>
        </p:nvPicPr>
        <p:blipFill>
          <a:blip r:embed="rId4"/>
          <a:stretch>
            <a:fillRect/>
          </a:stretch>
        </p:blipFill>
        <p:spPr>
          <a:xfrm>
            <a:off x="3808413" y="2584130"/>
            <a:ext cx="4572000" cy="2571750"/>
          </a:xfrm>
          <a:prstGeom prst="rect">
            <a:avLst/>
          </a:prstGeom>
        </p:spPr>
      </p:pic>
    </p:spTree>
    <p:extLst>
      <p:ext uri="{BB962C8B-B14F-4D97-AF65-F5344CB8AC3E}">
        <p14:creationId xmlns:p14="http://schemas.microsoft.com/office/powerpoint/2010/main" val="11934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METEORIZACIÓN</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1558661" y="1628800"/>
            <a:ext cx="10044606" cy="2031325"/>
          </a:xfrm>
          <a:prstGeom prst="rect">
            <a:avLst/>
          </a:prstGeom>
        </p:spPr>
        <p:txBody>
          <a:bodyPr wrap="square">
            <a:spAutoFit/>
          </a:bodyPr>
          <a:lstStyle/>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p:txBody>
      </p:sp>
      <p:sp>
        <p:nvSpPr>
          <p:cNvPr id="6" name="Rectángulo 5"/>
          <p:cNvSpPr/>
          <p:nvPr/>
        </p:nvSpPr>
        <p:spPr>
          <a:xfrm>
            <a:off x="1629916" y="1700808"/>
            <a:ext cx="9937104" cy="923330"/>
          </a:xfrm>
          <a:prstGeom prst="rect">
            <a:avLst/>
          </a:prstGeom>
        </p:spPr>
        <p:txBody>
          <a:bodyPr wrap="square">
            <a:spAutoFit/>
          </a:bodyPr>
          <a:lstStyle/>
          <a:p>
            <a:pPr>
              <a:spcAft>
                <a:spcPts val="0"/>
              </a:spcAft>
            </a:pPr>
            <a:r>
              <a:rPr lang="es-ES_tradnl" u="sng">
                <a:latin typeface="Times New Roman" panose="02020603050405020304" pitchFamily="18" charset="0"/>
                <a:ea typeface="Times New Roman" panose="02020603050405020304" pitchFamily="18" charset="0"/>
              </a:rPr>
              <a:t>Meteorización biológica</a:t>
            </a:r>
            <a:r>
              <a:rPr lang="es-ES_tradnl">
                <a:latin typeface="Times New Roman" panose="02020603050405020304" pitchFamily="18" charset="0"/>
                <a:ea typeface="Times New Roman" panose="02020603050405020304" pitchFamily="18" charset="0"/>
              </a:rPr>
              <a:t>: Es la debida a la actuación de los seres vivos: las raíces de las plantas agrandan las grietas existentes; algunos organismos (bacterias..)producen sustancias que atacan químicamente las rocas; los animales excavadores remueven el terreno....</a:t>
            </a:r>
            <a:endParaRPr lang="es-ES" dirty="0">
              <a:latin typeface="Times New Roman" panose="02020603050405020304" pitchFamily="18" charset="0"/>
              <a:ea typeface="Times New Roman" panose="02020603050405020304" pitchFamily="18" charset="0"/>
            </a:endParaRPr>
          </a:p>
        </p:txBody>
      </p:sp>
      <p:pic>
        <p:nvPicPr>
          <p:cNvPr id="7" name="Picture 5" descr="geologa-4-eso-3-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932" y="2624138"/>
            <a:ext cx="8568951"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METEORIZACIÓN</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1558661" y="1628800"/>
            <a:ext cx="10044606" cy="2031325"/>
          </a:xfrm>
          <a:prstGeom prst="rect">
            <a:avLst/>
          </a:prstGeom>
        </p:spPr>
        <p:txBody>
          <a:bodyPr wrap="square">
            <a:spAutoFit/>
          </a:bodyPr>
          <a:lstStyle/>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p:txBody>
      </p:sp>
      <p:sp>
        <p:nvSpPr>
          <p:cNvPr id="6" name="Rectángulo 5"/>
          <p:cNvSpPr/>
          <p:nvPr/>
        </p:nvSpPr>
        <p:spPr>
          <a:xfrm>
            <a:off x="1629916" y="1700808"/>
            <a:ext cx="9937104" cy="369332"/>
          </a:xfrm>
          <a:prstGeom prst="rect">
            <a:avLst/>
          </a:prstGeom>
        </p:spPr>
        <p:txBody>
          <a:bodyPr wrap="square">
            <a:spAutoFit/>
          </a:bodyPr>
          <a:lstStyle/>
          <a:p>
            <a:pPr>
              <a:spcAft>
                <a:spcPts val="0"/>
              </a:spcAft>
            </a:pPr>
            <a:r>
              <a:rPr lang="es-ES" dirty="0" smtClean="0">
                <a:latin typeface="Times New Roman" panose="02020603050405020304" pitchFamily="18" charset="0"/>
                <a:ea typeface="Times New Roman" panose="02020603050405020304" pitchFamily="18" charset="0"/>
              </a:rPr>
              <a:t>Actividad (11): Observa el siguiente dibujo y contesta a las preguntas </a:t>
            </a:r>
            <a:endParaRPr lang="es-ES" dirty="0">
              <a:latin typeface="Times New Roman" panose="02020603050405020304" pitchFamily="18" charset="0"/>
              <a:ea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4163720816"/>
              </p:ext>
            </p:extLst>
          </p:nvPr>
        </p:nvGraphicFramePr>
        <p:xfrm>
          <a:off x="2926060" y="3605517"/>
          <a:ext cx="6768752" cy="3241854"/>
        </p:xfrm>
        <a:graphic>
          <a:graphicData uri="http://schemas.openxmlformats.org/presentationml/2006/ole">
            <mc:AlternateContent xmlns:mc="http://schemas.openxmlformats.org/markup-compatibility/2006">
              <mc:Choice xmlns:v="urn:schemas-microsoft-com:vml" Requires="v">
                <p:oleObj spid="_x0000_s2054" name="Imagen de mapa de bits" r:id="rId4" imgW="5657143" imgH="2991268" progId="Paint.Picture">
                  <p:embed/>
                </p:oleObj>
              </mc:Choice>
              <mc:Fallback>
                <p:oleObj name="Imagen de mapa de bits" r:id="rId4" imgW="5657143" imgH="2991268"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060" y="3605517"/>
                        <a:ext cx="6768752" cy="3241854"/>
                      </a:xfrm>
                      <a:prstGeom prst="rect">
                        <a:avLst/>
                      </a:prstGeom>
                      <a:noFill/>
                      <a:ln>
                        <a:noFill/>
                      </a:ln>
                    </p:spPr>
                  </p:pic>
                </p:oleObj>
              </mc:Fallback>
            </mc:AlternateContent>
          </a:graphicData>
        </a:graphic>
      </p:graphicFrame>
      <p:sp>
        <p:nvSpPr>
          <p:cNvPr id="8" name="Rectángulo 7"/>
          <p:cNvSpPr/>
          <p:nvPr/>
        </p:nvSpPr>
        <p:spPr>
          <a:xfrm>
            <a:off x="1593669" y="2142149"/>
            <a:ext cx="7547156" cy="1754326"/>
          </a:xfrm>
          <a:prstGeom prst="rect">
            <a:avLst/>
          </a:prstGeom>
        </p:spPr>
        <p:txBody>
          <a:bodyPr wrap="square">
            <a:spAutoFit/>
          </a:bodyPr>
          <a:lstStyle/>
          <a:p>
            <a:pPr marL="342900" lvl="0" indent="-342900">
              <a:spcAft>
                <a:spcPts val="0"/>
              </a:spcAft>
              <a:buFont typeface="+mj-lt"/>
              <a:buAutoNum type="alphaLcParenR"/>
              <a:tabLst>
                <a:tab pos="676275" algn="l"/>
              </a:tabLst>
            </a:pPr>
            <a:r>
              <a:rPr lang="es-ES_tradnl" dirty="0">
                <a:latin typeface="Times New Roman" panose="02020603050405020304" pitchFamily="18" charset="0"/>
                <a:ea typeface="Times New Roman" panose="02020603050405020304" pitchFamily="18" charset="0"/>
              </a:rPr>
              <a:t>Describe, brevemente los cambios sufridos por los materiales de la ladera A-B</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arenR"/>
              <a:tabLst>
                <a:tab pos="676275" algn="l"/>
              </a:tabLst>
            </a:pPr>
            <a:r>
              <a:rPr lang="es-ES_tradnl" dirty="0">
                <a:latin typeface="Times New Roman" panose="02020603050405020304" pitchFamily="18" charset="0"/>
                <a:ea typeface="Times New Roman" panose="02020603050405020304" pitchFamily="18" charset="0"/>
              </a:rPr>
              <a:t>¿Por qué se producen los canchales en a y no en b?</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arenR"/>
              <a:tabLst>
                <a:tab pos="676275" algn="l"/>
              </a:tabLst>
            </a:pPr>
            <a:r>
              <a:rPr lang="es-ES_tradnl" dirty="0">
                <a:latin typeface="Times New Roman" panose="02020603050405020304" pitchFamily="18" charset="0"/>
                <a:ea typeface="Times New Roman" panose="02020603050405020304" pitchFamily="18" charset="0"/>
              </a:rPr>
              <a:t>¿Qué tipo de meteorización han sufrido los materiales?</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arenR"/>
              <a:tabLst>
                <a:tab pos="676275" algn="l"/>
              </a:tabLst>
            </a:pPr>
            <a:r>
              <a:rPr lang="es-ES_tradnl" dirty="0">
                <a:latin typeface="Times New Roman" panose="02020603050405020304" pitchFamily="18" charset="0"/>
                <a:ea typeface="Times New Roman" panose="02020603050405020304" pitchFamily="18" charset="0"/>
              </a:rPr>
              <a:t>¿En que regiones climáticas se dará este proceso?</a:t>
            </a:r>
            <a:endParaRPr lang="es-ES" dirty="0">
              <a:latin typeface="Times New Roman" panose="02020603050405020304" pitchFamily="18" charset="0"/>
              <a:ea typeface="Times New Roman" panose="02020603050405020304" pitchFamily="18" charset="0"/>
            </a:endParaRPr>
          </a:p>
          <a:p>
            <a:pPr>
              <a:spcAft>
                <a:spcPts val="0"/>
              </a:spcAft>
            </a:pPr>
            <a:r>
              <a:rPr lang="es-ES_tradnl"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460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METEORIZACIÓN</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1558661" y="1628800"/>
            <a:ext cx="10044606" cy="2031325"/>
          </a:xfrm>
          <a:prstGeom prst="rect">
            <a:avLst/>
          </a:prstGeom>
        </p:spPr>
        <p:txBody>
          <a:bodyPr wrap="square">
            <a:spAutoFit/>
          </a:bodyPr>
          <a:lstStyle/>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p:txBody>
      </p:sp>
      <p:sp>
        <p:nvSpPr>
          <p:cNvPr id="6" name="Rectángulo 5"/>
          <p:cNvSpPr/>
          <p:nvPr/>
        </p:nvSpPr>
        <p:spPr>
          <a:xfrm>
            <a:off x="1629916" y="1700808"/>
            <a:ext cx="9937104" cy="369332"/>
          </a:xfrm>
          <a:prstGeom prst="rect">
            <a:avLst/>
          </a:prstGeom>
        </p:spPr>
        <p:txBody>
          <a:bodyPr wrap="square">
            <a:spAutoFit/>
          </a:bodyPr>
          <a:lstStyle/>
          <a:p>
            <a:pPr>
              <a:spcAft>
                <a:spcPts val="0"/>
              </a:spcAft>
            </a:pPr>
            <a:r>
              <a:rPr lang="es-ES" dirty="0" smtClean="0">
                <a:latin typeface="Times New Roman" panose="02020603050405020304" pitchFamily="18" charset="0"/>
                <a:ea typeface="Times New Roman" panose="02020603050405020304" pitchFamily="18" charset="0"/>
              </a:rPr>
              <a:t>Actividad (12): </a:t>
            </a:r>
            <a:endParaRPr lang="es-ES" dirty="0">
              <a:latin typeface="Times New Roman" panose="02020603050405020304" pitchFamily="18" charset="0"/>
              <a:ea typeface="Times New Roman" panose="02020603050405020304" pitchFamily="18" charset="0"/>
            </a:endParaRPr>
          </a:p>
        </p:txBody>
      </p:sp>
      <p:sp>
        <p:nvSpPr>
          <p:cNvPr id="8" name="Rectángulo 7"/>
          <p:cNvSpPr/>
          <p:nvPr/>
        </p:nvSpPr>
        <p:spPr>
          <a:xfrm>
            <a:off x="1593669" y="2142149"/>
            <a:ext cx="7547156" cy="369332"/>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p:txBody>
      </p:sp>
      <p:sp>
        <p:nvSpPr>
          <p:cNvPr id="12" name="Rectángulo 11"/>
          <p:cNvSpPr/>
          <p:nvPr/>
        </p:nvSpPr>
        <p:spPr>
          <a:xfrm>
            <a:off x="2133972" y="2142149"/>
            <a:ext cx="9145016" cy="646331"/>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Marca con una X en cual de los climas reseñados, actúa de forma más importante la meteorización mecánica y la química.</a:t>
            </a:r>
            <a:endParaRPr lang="es-ES" dirty="0">
              <a:latin typeface="Times New Roman" panose="02020603050405020304" pitchFamily="18" charset="0"/>
              <a:ea typeface="Times New Roman" panose="02020603050405020304" pitchFamily="18"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479793629"/>
              </p:ext>
            </p:extLst>
          </p:nvPr>
        </p:nvGraphicFramePr>
        <p:xfrm>
          <a:off x="1917949" y="3125868"/>
          <a:ext cx="7992886" cy="2319355"/>
        </p:xfrm>
        <a:graphic>
          <a:graphicData uri="http://schemas.openxmlformats.org/drawingml/2006/table">
            <a:tbl>
              <a:tblPr>
                <a:tableStyleId>{5940675A-B579-460E-94D1-54222C63F5DA}</a:tableStyleId>
              </a:tblPr>
              <a:tblGrid>
                <a:gridCol w="3996444">
                  <a:extLst>
                    <a:ext uri="{9D8B030D-6E8A-4147-A177-3AD203B41FA5}">
                      <a16:colId xmlns:a16="http://schemas.microsoft.com/office/drawing/2014/main" val="1046468148"/>
                    </a:ext>
                  </a:extLst>
                </a:gridCol>
                <a:gridCol w="1998221">
                  <a:extLst>
                    <a:ext uri="{9D8B030D-6E8A-4147-A177-3AD203B41FA5}">
                      <a16:colId xmlns:a16="http://schemas.microsoft.com/office/drawing/2014/main" val="4063137702"/>
                    </a:ext>
                  </a:extLst>
                </a:gridCol>
                <a:gridCol w="1998221">
                  <a:extLst>
                    <a:ext uri="{9D8B030D-6E8A-4147-A177-3AD203B41FA5}">
                      <a16:colId xmlns:a16="http://schemas.microsoft.com/office/drawing/2014/main" val="3971930289"/>
                    </a:ext>
                  </a:extLst>
                </a:gridCol>
              </a:tblGrid>
              <a:tr h="773119">
                <a:tc>
                  <a:txBody>
                    <a:bodyPr/>
                    <a:lstStyle/>
                    <a:p>
                      <a:pPr>
                        <a:spcAft>
                          <a:spcPts val="0"/>
                        </a:spcAft>
                      </a:pPr>
                      <a:r>
                        <a:rPr lang="es-ES_tradnl" sz="1200" dirty="0">
                          <a:effectLst/>
                        </a:rPr>
                        <a:t> </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ES_tradnl" sz="1200" dirty="0">
                          <a:effectLst/>
                        </a:rPr>
                        <a:t>Meteorización Física</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ES_tradnl" sz="1200" dirty="0">
                          <a:effectLst/>
                        </a:rPr>
                        <a:t>Meteorización Química</a:t>
                      </a:r>
                      <a:endParaRPr lang="es-ES"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241527532"/>
                  </a:ext>
                </a:extLst>
              </a:tr>
              <a:tr h="386559">
                <a:tc>
                  <a:txBody>
                    <a:bodyPr/>
                    <a:lstStyle/>
                    <a:p>
                      <a:pPr>
                        <a:spcAft>
                          <a:spcPts val="0"/>
                        </a:spcAft>
                      </a:pPr>
                      <a:r>
                        <a:rPr lang="es-ES_tradnl" sz="1200" dirty="0">
                          <a:effectLst/>
                        </a:rPr>
                        <a:t>Cálidos y secos (desierto del Sahara)</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dirty="0">
                          <a:effectLst/>
                        </a:rPr>
                        <a:t> </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dirty="0">
                          <a:effectLst/>
                        </a:rPr>
                        <a:t> </a:t>
                      </a:r>
                      <a:endParaRPr lang="es-ES"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006354993"/>
                  </a:ext>
                </a:extLst>
              </a:tr>
              <a:tr h="386559">
                <a:tc>
                  <a:txBody>
                    <a:bodyPr/>
                    <a:lstStyle/>
                    <a:p>
                      <a:pPr>
                        <a:spcAft>
                          <a:spcPts val="0"/>
                        </a:spcAft>
                      </a:pPr>
                      <a:r>
                        <a:rPr lang="es-ES_tradnl" sz="1200" dirty="0">
                          <a:effectLst/>
                        </a:rPr>
                        <a:t>Fríos y húmedos (costas gallegas)</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187917281"/>
                  </a:ext>
                </a:extLst>
              </a:tr>
              <a:tr h="386559">
                <a:tc>
                  <a:txBody>
                    <a:bodyPr/>
                    <a:lstStyle/>
                    <a:p>
                      <a:pPr>
                        <a:spcAft>
                          <a:spcPts val="0"/>
                        </a:spcAft>
                      </a:pPr>
                      <a:r>
                        <a:rPr lang="es-ES_tradnl" sz="1200" dirty="0">
                          <a:effectLst/>
                        </a:rPr>
                        <a:t>Cálidos y húmedos (selva amazónica)</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070135837"/>
                  </a:ext>
                </a:extLst>
              </a:tr>
              <a:tr h="386559">
                <a:tc>
                  <a:txBody>
                    <a:bodyPr/>
                    <a:lstStyle/>
                    <a:p>
                      <a:pPr>
                        <a:spcAft>
                          <a:spcPts val="0"/>
                        </a:spcAft>
                      </a:pPr>
                      <a:r>
                        <a:rPr lang="es-ES_tradnl" sz="1200" dirty="0">
                          <a:effectLst/>
                        </a:rPr>
                        <a:t>Fríos y secos (Almería)</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dirty="0">
                          <a:effectLst/>
                        </a:rPr>
                        <a:t> </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es-ES_tradnl" sz="1200" dirty="0">
                          <a:effectLst/>
                        </a:rPr>
                        <a:t> </a:t>
                      </a:r>
                      <a:endParaRPr lang="es-ES"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187109521"/>
                  </a:ext>
                </a:extLst>
              </a:tr>
            </a:tbl>
          </a:graphicData>
        </a:graphic>
      </p:graphicFrame>
    </p:spTree>
    <p:extLst>
      <p:ext uri="{BB962C8B-B14F-4D97-AF65-F5344CB8AC3E}">
        <p14:creationId xmlns:p14="http://schemas.microsoft.com/office/powerpoint/2010/main" val="145019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EROSIÓN</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1558661" y="1628800"/>
            <a:ext cx="10044606" cy="2031325"/>
          </a:xfrm>
          <a:prstGeom prst="rect">
            <a:avLst/>
          </a:prstGeom>
        </p:spPr>
        <p:txBody>
          <a:bodyPr wrap="square">
            <a:spAutoFit/>
          </a:bodyPr>
          <a:lstStyle/>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p:txBody>
      </p:sp>
      <p:sp>
        <p:nvSpPr>
          <p:cNvPr id="8" name="Rectángulo 7"/>
          <p:cNvSpPr/>
          <p:nvPr/>
        </p:nvSpPr>
        <p:spPr>
          <a:xfrm>
            <a:off x="1593669" y="2142149"/>
            <a:ext cx="7547156" cy="369332"/>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p:txBody>
      </p:sp>
      <p:sp>
        <p:nvSpPr>
          <p:cNvPr id="5" name="Rectángulo 4"/>
          <p:cNvSpPr/>
          <p:nvPr/>
        </p:nvSpPr>
        <p:spPr>
          <a:xfrm>
            <a:off x="1629916" y="1772816"/>
            <a:ext cx="9937104" cy="1200329"/>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La erosión es el desgaste que sufren los materiales por eliminación de algunas de sus partes, por acción de los agentes geológicos externos (gravedad, viento, ríos olas,...). El material erosionado puede haber estado o no sometido a una meteorización previa</a:t>
            </a:r>
            <a:r>
              <a:rPr lang="es-ES_tradnl" dirty="0" smtClean="0">
                <a:latin typeface="Times New Roman" panose="02020603050405020304" pitchFamily="18" charset="0"/>
                <a:ea typeface="Times New Roman" panose="02020603050405020304" pitchFamily="18" charset="0"/>
              </a:rPr>
              <a:t>. Observa el vídeo. Actividad (13): Describe el proceso de erosión, con el ejemplo que sale en el vídeo. </a:t>
            </a:r>
            <a:endParaRPr lang="es-ES" dirty="0">
              <a:latin typeface="Times New Roman" panose="02020603050405020304" pitchFamily="18" charset="0"/>
              <a:ea typeface="Times New Roman" panose="02020603050405020304" pitchFamily="18" charset="0"/>
            </a:endParaRPr>
          </a:p>
        </p:txBody>
      </p:sp>
      <p:pic>
        <p:nvPicPr>
          <p:cNvPr id="9" name="dKKpD8mY1Ok"/>
          <p:cNvPicPr>
            <a:picLocks noRot="1" noChangeAspect="1"/>
          </p:cNvPicPr>
          <p:nvPr>
            <a:videoFile r:link="rId1"/>
          </p:nvPr>
        </p:nvPicPr>
        <p:blipFill>
          <a:blip r:embed="rId4"/>
          <a:stretch>
            <a:fillRect/>
          </a:stretch>
        </p:blipFill>
        <p:spPr>
          <a:xfrm>
            <a:off x="3808413" y="3613667"/>
            <a:ext cx="4572000" cy="2571750"/>
          </a:xfrm>
          <a:prstGeom prst="rect">
            <a:avLst/>
          </a:prstGeom>
        </p:spPr>
      </p:pic>
    </p:spTree>
    <p:extLst>
      <p:ext uri="{BB962C8B-B14F-4D97-AF65-F5344CB8AC3E}">
        <p14:creationId xmlns:p14="http://schemas.microsoft.com/office/powerpoint/2010/main" val="195858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TRANSPORTE</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1558661" y="1628800"/>
            <a:ext cx="10044606" cy="2031325"/>
          </a:xfrm>
          <a:prstGeom prst="rect">
            <a:avLst/>
          </a:prstGeom>
        </p:spPr>
        <p:txBody>
          <a:bodyPr wrap="square">
            <a:spAutoFit/>
          </a:bodyPr>
          <a:lstStyle/>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p:txBody>
      </p:sp>
      <p:sp>
        <p:nvSpPr>
          <p:cNvPr id="8" name="Rectángulo 7"/>
          <p:cNvSpPr/>
          <p:nvPr/>
        </p:nvSpPr>
        <p:spPr>
          <a:xfrm>
            <a:off x="1593669" y="2142149"/>
            <a:ext cx="7547156" cy="369332"/>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p:txBody>
      </p:sp>
      <p:sp>
        <p:nvSpPr>
          <p:cNvPr id="5" name="Rectángulo 4"/>
          <p:cNvSpPr/>
          <p:nvPr/>
        </p:nvSpPr>
        <p:spPr>
          <a:xfrm>
            <a:off x="1629916" y="1772816"/>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6" name="Rectángulo 5"/>
          <p:cNvSpPr/>
          <p:nvPr/>
        </p:nvSpPr>
        <p:spPr>
          <a:xfrm>
            <a:off x="1629916" y="1628800"/>
            <a:ext cx="9937104" cy="5078313"/>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Es el traslado de las partículas, productos de la erosión, y de la meteorización, desde su origen hasta zonas mas o menos lejanas.</a:t>
            </a:r>
            <a:endParaRPr lang="es-ES" dirty="0">
              <a:latin typeface="Times New Roman" panose="02020603050405020304" pitchFamily="18" charset="0"/>
              <a:ea typeface="Times New Roman" panose="02020603050405020304" pitchFamily="18" charset="0"/>
            </a:endParaRPr>
          </a:p>
          <a:p>
            <a:pPr>
              <a:spcAft>
                <a:spcPts val="0"/>
              </a:spcAft>
            </a:pPr>
            <a:r>
              <a:rPr lang="es-ES_tradnl" dirty="0">
                <a:latin typeface="Times New Roman" panose="02020603050405020304" pitchFamily="18" charset="0"/>
                <a:ea typeface="Times New Roman" panose="02020603050405020304" pitchFamily="18" charset="0"/>
              </a:rPr>
              <a:t>Los mecanismos de transporte suelen variar de acuerdo con los agentes geológicos que </a:t>
            </a:r>
            <a:r>
              <a:rPr lang="es-ES_tradnl" dirty="0" smtClean="0">
                <a:latin typeface="Times New Roman" panose="02020603050405020304" pitchFamily="18" charset="0"/>
                <a:ea typeface="Times New Roman" panose="02020603050405020304" pitchFamily="18" charset="0"/>
              </a:rPr>
              <a:t>actúen </a:t>
            </a:r>
            <a:r>
              <a:rPr lang="es-ES_tradnl" dirty="0">
                <a:latin typeface="Times New Roman" panose="02020603050405020304" pitchFamily="18" charset="0"/>
                <a:ea typeface="Times New Roman" panose="02020603050405020304" pitchFamily="18" charset="0"/>
              </a:rPr>
              <a:t>(agua, viento, glaciar...)y estos dependen de las características climáticas de la zona.</a:t>
            </a:r>
            <a:endParaRPr lang="es-ES" dirty="0">
              <a:latin typeface="Times New Roman" panose="02020603050405020304" pitchFamily="18" charset="0"/>
              <a:ea typeface="Times New Roman" panose="02020603050405020304" pitchFamily="18" charset="0"/>
            </a:endParaRPr>
          </a:p>
          <a:p>
            <a:pPr>
              <a:spcAft>
                <a:spcPts val="0"/>
              </a:spcAft>
            </a:pPr>
            <a:r>
              <a:rPr lang="es-ES_tradnl" dirty="0">
                <a:latin typeface="Times New Roman" panose="02020603050405020304" pitchFamily="18" charset="0"/>
                <a:ea typeface="Times New Roman" panose="02020603050405020304" pitchFamily="18" charset="0"/>
              </a:rPr>
              <a:t>	Los materiales pueden ser transportados por el agua y aire de varias maneras, que dependen de su tamaño, forma y composición </a:t>
            </a:r>
            <a:r>
              <a:rPr lang="es-ES_tradnl" dirty="0" smtClean="0">
                <a:latin typeface="Times New Roman" panose="02020603050405020304" pitchFamily="18" charset="0"/>
                <a:ea typeface="Times New Roman" panose="02020603050405020304" pitchFamily="18" charset="0"/>
              </a:rPr>
              <a:t>química</a:t>
            </a:r>
            <a:r>
              <a:rPr lang="es-ES_tradnl" dirty="0">
                <a:latin typeface="Times New Roman" panose="02020603050405020304" pitchFamily="18" charset="0"/>
                <a:ea typeface="Times New Roman" panose="02020603050405020304" pitchFamily="18" charset="0"/>
              </a:rPr>
              <a:t>. Se distinguen cuatro formas principales de transporte:</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676275" algn="l"/>
              </a:tabLst>
            </a:pPr>
            <a:r>
              <a:rPr lang="es-ES_tradnl" i="1" u="sng" dirty="0">
                <a:latin typeface="Times New Roman" panose="02020603050405020304" pitchFamily="18" charset="0"/>
                <a:ea typeface="Times New Roman" panose="02020603050405020304" pitchFamily="18" charset="0"/>
              </a:rPr>
              <a:t>Disolución</a:t>
            </a:r>
            <a:r>
              <a:rPr lang="es-ES_tradnl" dirty="0">
                <a:latin typeface="Times New Roman" panose="02020603050405020304" pitchFamily="18" charset="0"/>
                <a:ea typeface="Times New Roman" panose="02020603050405020304" pitchFamily="18" charset="0"/>
              </a:rPr>
              <a:t>, el material se transporta mezclado con el fluido.</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676275" algn="l"/>
              </a:tabLst>
            </a:pPr>
            <a:r>
              <a:rPr lang="es-ES_tradnl" i="1" u="sng" dirty="0">
                <a:latin typeface="Times New Roman" panose="02020603050405020304" pitchFamily="18" charset="0"/>
                <a:ea typeface="Times New Roman" panose="02020603050405020304" pitchFamily="18" charset="0"/>
              </a:rPr>
              <a:t>Suspensión</a:t>
            </a:r>
            <a:r>
              <a:rPr lang="es-ES_tradnl" dirty="0">
                <a:latin typeface="Times New Roman" panose="02020603050405020304" pitchFamily="18" charset="0"/>
                <a:ea typeface="Times New Roman" panose="02020603050405020304" pitchFamily="18" charset="0"/>
              </a:rPr>
              <a:t>, las partículas son retenidas por el fluido durante gran distancia sin tocar el fondo.</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676275" algn="l"/>
              </a:tabLst>
            </a:pPr>
            <a:r>
              <a:rPr lang="es-ES_tradnl" i="1" u="sng" dirty="0">
                <a:latin typeface="Times New Roman" panose="02020603050405020304" pitchFamily="18" charset="0"/>
                <a:ea typeface="Times New Roman" panose="02020603050405020304" pitchFamily="18" charset="0"/>
              </a:rPr>
              <a:t>Saltación</a:t>
            </a:r>
            <a:r>
              <a:rPr lang="es-ES_tradnl" dirty="0">
                <a:latin typeface="Times New Roman" panose="02020603050405020304" pitchFamily="18" charset="0"/>
                <a:ea typeface="Times New Roman" panose="02020603050405020304" pitchFamily="18" charset="0"/>
              </a:rPr>
              <a:t>, las partículas se despegan del fondo y luego caen.</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676275" algn="l"/>
              </a:tabLst>
            </a:pPr>
            <a:r>
              <a:rPr lang="es-ES_tradnl" i="1" u="sng" dirty="0">
                <a:latin typeface="Times New Roman" panose="02020603050405020304" pitchFamily="18" charset="0"/>
                <a:ea typeface="Times New Roman" panose="02020603050405020304" pitchFamily="18" charset="0"/>
              </a:rPr>
              <a:t>Arrastre</a:t>
            </a:r>
            <a:r>
              <a:rPr lang="es-ES_tradnl" dirty="0">
                <a:latin typeface="Times New Roman" panose="02020603050405020304" pitchFamily="18" charset="0"/>
                <a:ea typeface="Times New Roman" panose="02020603050405020304" pitchFamily="18" charset="0"/>
              </a:rPr>
              <a:t>, las partículas no se despegan del fondo</a:t>
            </a:r>
            <a:r>
              <a:rPr lang="es-ES_tradnl" dirty="0" smtClean="0">
                <a:latin typeface="Times New Roman" panose="02020603050405020304" pitchFamily="18" charset="0"/>
                <a:ea typeface="Times New Roman" panose="02020603050405020304" pitchFamily="18" charset="0"/>
              </a:rPr>
              <a:t>.</a:t>
            </a:r>
          </a:p>
          <a:p>
            <a:pPr marL="342900" lvl="0" indent="-342900">
              <a:spcAft>
                <a:spcPts val="0"/>
              </a:spcAft>
              <a:buFont typeface="Symbol" panose="05050102010706020507" pitchFamily="18" charset="2"/>
              <a:buChar char="-"/>
              <a:tabLst>
                <a:tab pos="676275" algn="l"/>
              </a:tabLst>
            </a:pPr>
            <a:endParaRPr lang="es-ES_tradnl"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676275" algn="l"/>
              </a:tabLst>
            </a:pPr>
            <a:endParaRPr lang="es-ES_tradnl" dirty="0" smtClean="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676275" algn="l"/>
              </a:tabLst>
            </a:pPr>
            <a:r>
              <a:rPr lang="es-ES_tradnl" b="1" dirty="0" smtClean="0">
                <a:latin typeface="Times New Roman" panose="02020603050405020304" pitchFamily="18" charset="0"/>
                <a:ea typeface="Times New Roman" panose="02020603050405020304" pitchFamily="18" charset="0"/>
              </a:rPr>
              <a:t>Actividad (14): </a:t>
            </a:r>
          </a:p>
          <a:p>
            <a:pPr marL="342900" indent="-342900">
              <a:buFont typeface="Symbol" panose="05050102010706020507" pitchFamily="18" charset="2"/>
              <a:buChar char="-"/>
              <a:tabLst>
                <a:tab pos="676275" algn="l"/>
              </a:tabLst>
            </a:pPr>
            <a:r>
              <a:rPr lang="es-ES_tradnl" i="1" dirty="0"/>
              <a:t>Tenemos dos cauces: A y B. En A la inclinación del terreno o pendiente es mayor que en B, pero en B el régimen de lluvias es torrencial y el terreno está desprovisto de vegetación, mientras que en A, el terreno está arbolado y el régimen de lluvias es más uniforme a lo largo del año. ¿Dónde se producirá mayor erosión?. Razona la respuesta.</a:t>
            </a:r>
            <a:endParaRPr lang="es-ES" i="1" dirty="0"/>
          </a:p>
          <a:p>
            <a:pPr marL="342900" lvl="0" indent="-342900">
              <a:spcAft>
                <a:spcPts val="0"/>
              </a:spcAft>
              <a:buFont typeface="Symbol" panose="05050102010706020507" pitchFamily="18" charset="2"/>
              <a:buChar char="-"/>
              <a:tabLst>
                <a:tab pos="676275" algn="l"/>
              </a:tabLst>
            </a:pPr>
            <a:endParaRPr lang="es-E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40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smtClean="0"/>
              <a:t>COMPONENTE GEOLÓGICO</a:t>
            </a:r>
            <a:br>
              <a:rPr lang="es-ES" dirty="0" smtClean="0"/>
            </a:br>
            <a:r>
              <a:rPr lang="es-ES" dirty="0" smtClean="0"/>
              <a:t>TRANSPORTE</a:t>
            </a:r>
            <a:endParaRPr lang="es-ES" dirty="0"/>
          </a:p>
        </p:txBody>
      </p:sp>
      <p:sp>
        <p:nvSpPr>
          <p:cNvPr id="3" name="Rectángulo 2"/>
          <p:cNvSpPr/>
          <p:nvPr/>
        </p:nvSpPr>
        <p:spPr>
          <a:xfrm>
            <a:off x="1629916" y="2413338"/>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4892791" y="3899169"/>
            <a:ext cx="10044606" cy="2031325"/>
          </a:xfrm>
          <a:prstGeom prst="rect">
            <a:avLst/>
          </a:prstGeom>
        </p:spPr>
        <p:txBody>
          <a:bodyPr wrap="square">
            <a:spAutoFit/>
          </a:bodyPr>
          <a:lstStyle/>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a:p>
            <a:pPr>
              <a:spcAft>
                <a:spcPts val="0"/>
              </a:spcAft>
            </a:pPr>
            <a:endParaRPr lang="es-ES_tradnl" dirty="0" smtClean="0">
              <a:latin typeface="Times New Roman" panose="02020603050405020304" pitchFamily="18" charset="0"/>
              <a:ea typeface="Times New Roman" panose="02020603050405020304" pitchFamily="18" charset="0"/>
            </a:endParaRPr>
          </a:p>
          <a:p>
            <a:pPr>
              <a:spcAft>
                <a:spcPts val="0"/>
              </a:spcAft>
            </a:pPr>
            <a:endParaRPr lang="es-ES_tradnl" dirty="0">
              <a:latin typeface="Times New Roman" panose="02020603050405020304" pitchFamily="18" charset="0"/>
              <a:ea typeface="Times New Roman" panose="02020603050405020304" pitchFamily="18" charset="0"/>
            </a:endParaRPr>
          </a:p>
        </p:txBody>
      </p:sp>
      <p:sp>
        <p:nvSpPr>
          <p:cNvPr id="8" name="Rectángulo 7"/>
          <p:cNvSpPr/>
          <p:nvPr/>
        </p:nvSpPr>
        <p:spPr>
          <a:xfrm>
            <a:off x="1593668" y="1628801"/>
            <a:ext cx="9973351" cy="646331"/>
          </a:xfrm>
          <a:prstGeom prst="rect">
            <a:avLst/>
          </a:prstGeom>
        </p:spPr>
        <p:txBody>
          <a:bodyPr wrap="square">
            <a:spAutoFit/>
          </a:bodyPr>
          <a:lstStyle/>
          <a:p>
            <a:r>
              <a:rPr lang="es-ES" b="1" dirty="0" smtClean="0"/>
              <a:t>Actividad (15): </a:t>
            </a:r>
            <a:r>
              <a:rPr lang="es-ES" dirty="0" smtClean="0"/>
              <a:t>En </a:t>
            </a:r>
            <a:r>
              <a:rPr lang="es-ES" dirty="0"/>
              <a:t>los siguientes bloques esquemáticos, se encuentran 4 tipos de terrenos. Responde para cada uno de ellos a las siguientes cuestiones:</a:t>
            </a:r>
          </a:p>
        </p:txBody>
      </p:sp>
      <p:sp>
        <p:nvSpPr>
          <p:cNvPr id="5" name="Rectángulo 4"/>
          <p:cNvSpPr/>
          <p:nvPr/>
        </p:nvSpPr>
        <p:spPr>
          <a:xfrm>
            <a:off x="1629916" y="1772816"/>
            <a:ext cx="9937104" cy="369332"/>
          </a:xfrm>
          <a:prstGeom prst="rect">
            <a:avLst/>
          </a:prstGeom>
        </p:spPr>
        <p:txBody>
          <a:bodyPr wrap="square">
            <a:spAutoFit/>
          </a:bodyPr>
          <a:lstStyle/>
          <a:p>
            <a:pPr>
              <a:spcAft>
                <a:spcPts val="0"/>
              </a:spcAft>
            </a:pPr>
            <a:endParaRPr lang="es-ES" dirty="0">
              <a:latin typeface="Times New Roman" panose="02020603050405020304" pitchFamily="18" charset="0"/>
              <a:ea typeface="Times New Roman" panose="02020603050405020304" pitchFamily="18"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3129020018"/>
              </p:ext>
            </p:extLst>
          </p:nvPr>
        </p:nvGraphicFramePr>
        <p:xfrm>
          <a:off x="5662364" y="2208514"/>
          <a:ext cx="6336703" cy="2233988"/>
        </p:xfrm>
        <a:graphic>
          <a:graphicData uri="http://schemas.openxmlformats.org/presentationml/2006/ole">
            <mc:AlternateContent xmlns:mc="http://schemas.openxmlformats.org/markup-compatibility/2006">
              <mc:Choice xmlns:v="urn:schemas-microsoft-com:vml" Requires="v">
                <p:oleObj spid="_x0000_s10247" r:id="rId4" imgW="4857143" imgH="2009524" progId="">
                  <p:embed/>
                </p:oleObj>
              </mc:Choice>
              <mc:Fallback>
                <p:oleObj r:id="rId4" imgW="4857143" imgH="200952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364" y="2208514"/>
                        <a:ext cx="6336703" cy="2233988"/>
                      </a:xfrm>
                      <a:prstGeom prst="rect">
                        <a:avLst/>
                      </a:prstGeom>
                      <a:noFill/>
                      <a:ln>
                        <a:noFill/>
                      </a:ln>
                    </p:spPr>
                  </p:pic>
                </p:oleObj>
              </mc:Fallback>
            </mc:AlternateContent>
          </a:graphicData>
        </a:graphic>
      </p:graphicFrame>
      <p:sp>
        <p:nvSpPr>
          <p:cNvPr id="9" name="Rectángulo 8"/>
          <p:cNvSpPr/>
          <p:nvPr/>
        </p:nvSpPr>
        <p:spPr>
          <a:xfrm>
            <a:off x="1629917" y="2419147"/>
            <a:ext cx="3744416" cy="1200329"/>
          </a:xfrm>
          <a:prstGeom prst="rect">
            <a:avLst/>
          </a:prstGeom>
        </p:spPr>
        <p:txBody>
          <a:bodyPr wrap="square">
            <a:spAutoFit/>
          </a:bodyPr>
          <a:lstStyle/>
          <a:p>
            <a:pPr>
              <a:spcAft>
                <a:spcPts val="0"/>
              </a:spcAft>
            </a:pPr>
            <a:r>
              <a:rPr lang="es-ES" dirty="0">
                <a:latin typeface="Times New Roman" panose="02020603050405020304" pitchFamily="18" charset="0"/>
                <a:ea typeface="Times New Roman" panose="02020603050405020304" pitchFamily="18" charset="0"/>
              </a:rPr>
              <a:t>a.- Si se filtra o no agua (en A, B, C, Y D)	</a:t>
            </a:r>
            <a:endParaRPr lang="es-ES" dirty="0" smtClean="0">
              <a:latin typeface="Times New Roman" panose="02020603050405020304" pitchFamily="18" charset="0"/>
              <a:ea typeface="Times New Roman" panose="02020603050405020304" pitchFamily="18" charset="0"/>
            </a:endParaRPr>
          </a:p>
          <a:p>
            <a:pPr>
              <a:spcAft>
                <a:spcPts val="0"/>
              </a:spcAft>
            </a:pPr>
            <a:r>
              <a:rPr lang="es-ES" dirty="0" smtClean="0">
                <a:latin typeface="Times New Roman" panose="02020603050405020304" pitchFamily="18" charset="0"/>
                <a:ea typeface="Times New Roman" panose="02020603050405020304" pitchFamily="18" charset="0"/>
              </a:rPr>
              <a:t>b</a:t>
            </a:r>
            <a:r>
              <a:rPr lang="es-ES" dirty="0">
                <a:latin typeface="Times New Roman" panose="02020603050405020304" pitchFamily="18" charset="0"/>
                <a:ea typeface="Times New Roman" panose="02020603050405020304" pitchFamily="18" charset="0"/>
              </a:rPr>
              <a:t>.- En cual profundizará más el agua y porqué.</a:t>
            </a:r>
          </a:p>
        </p:txBody>
      </p:sp>
      <p:sp>
        <p:nvSpPr>
          <p:cNvPr id="10" name="Rectángulo 9"/>
          <p:cNvSpPr/>
          <p:nvPr/>
        </p:nvSpPr>
        <p:spPr>
          <a:xfrm>
            <a:off x="1701924" y="4406707"/>
            <a:ext cx="10297143" cy="2308324"/>
          </a:xfrm>
          <a:prstGeom prst="rect">
            <a:avLst/>
          </a:prstGeom>
        </p:spPr>
        <p:txBody>
          <a:bodyPr wrap="square">
            <a:spAutoFit/>
          </a:bodyPr>
          <a:lstStyle/>
          <a:p>
            <a:pPr>
              <a:spcAft>
                <a:spcPts val="0"/>
              </a:spcAft>
            </a:pPr>
            <a:r>
              <a:rPr lang="es-ES" b="1" dirty="0" smtClean="0">
                <a:latin typeface="Times New Roman" panose="02020603050405020304" pitchFamily="18" charset="0"/>
                <a:ea typeface="Times New Roman" panose="02020603050405020304" pitchFamily="18" charset="0"/>
              </a:rPr>
              <a:t>Actividad (16): </a:t>
            </a:r>
            <a:r>
              <a:rPr lang="es-ES" dirty="0" smtClean="0">
                <a:latin typeface="Times New Roman" panose="02020603050405020304" pitchFamily="18" charset="0"/>
                <a:ea typeface="Times New Roman" panose="02020603050405020304" pitchFamily="18" charset="0"/>
              </a:rPr>
              <a:t>La </a:t>
            </a:r>
            <a:r>
              <a:rPr lang="es-ES" dirty="0">
                <a:latin typeface="Times New Roman" panose="02020603050405020304" pitchFamily="18" charset="0"/>
                <a:ea typeface="Times New Roman" panose="02020603050405020304" pitchFamily="18" charset="0"/>
              </a:rPr>
              <a:t>cantidad de materiales que puede llegar al mar, procedentes de los distintos agentes que </a:t>
            </a:r>
            <a:r>
              <a:rPr lang="es-ES" dirty="0" smtClean="0">
                <a:latin typeface="Times New Roman" panose="02020603050405020304" pitchFamily="18" charset="0"/>
                <a:ea typeface="Times New Roman" panose="02020603050405020304" pitchFamily="18" charset="0"/>
              </a:rPr>
              <a:t>actúan </a:t>
            </a:r>
            <a:r>
              <a:rPr lang="es-ES" dirty="0">
                <a:latin typeface="Times New Roman" panose="02020603050405020304" pitchFamily="18" charset="0"/>
                <a:ea typeface="Times New Roman" panose="02020603050405020304" pitchFamily="18" charset="0"/>
              </a:rPr>
              <a:t>en la superficie terrestre son los siguientes:</a:t>
            </a:r>
          </a:p>
          <a:p>
            <a:pPr marL="342900" lvl="0" indent="-342900">
              <a:spcAft>
                <a:spcPts val="0"/>
              </a:spcAft>
              <a:buFont typeface="Symbol" panose="05050102010706020507" pitchFamily="18" charset="2"/>
              <a:buChar char="-"/>
              <a:tabLst>
                <a:tab pos="676275" algn="l"/>
              </a:tabLst>
            </a:pPr>
            <a:r>
              <a:rPr lang="es-ES" dirty="0">
                <a:latin typeface="Times New Roman" panose="02020603050405020304" pitchFamily="18" charset="0"/>
                <a:ea typeface="Times New Roman" panose="02020603050405020304" pitchFamily="18" charset="0"/>
              </a:rPr>
              <a:t>ríos....225x10</a:t>
            </a:r>
            <a:r>
              <a:rPr lang="es-ES" baseline="30000" dirty="0">
                <a:latin typeface="Times New Roman" panose="02020603050405020304" pitchFamily="18" charset="0"/>
                <a:ea typeface="Times New Roman" panose="02020603050405020304" pitchFamily="18" charset="0"/>
              </a:rPr>
              <a:t>14 </a:t>
            </a:r>
            <a:r>
              <a:rPr lang="es-ES" dirty="0">
                <a:latin typeface="Times New Roman" panose="02020603050405020304" pitchFamily="18" charset="0"/>
                <a:ea typeface="Times New Roman" panose="02020603050405020304" pitchFamily="18" charset="0"/>
              </a:rPr>
              <a:t> g/año.</a:t>
            </a:r>
          </a:p>
          <a:p>
            <a:pPr marL="342900" lvl="0" indent="-342900">
              <a:spcAft>
                <a:spcPts val="0"/>
              </a:spcAft>
              <a:buFont typeface="Symbol" panose="05050102010706020507" pitchFamily="18" charset="2"/>
              <a:buChar char="-"/>
              <a:tabLst>
                <a:tab pos="676275" algn="l"/>
              </a:tabLst>
            </a:pPr>
            <a:r>
              <a:rPr lang="es-ES" dirty="0">
                <a:latin typeface="Times New Roman" panose="02020603050405020304" pitchFamily="18" charset="0"/>
                <a:ea typeface="Times New Roman" panose="02020603050405020304" pitchFamily="18" charset="0"/>
              </a:rPr>
              <a:t>Glaciares....20x225x10</a:t>
            </a:r>
            <a:r>
              <a:rPr lang="es-ES" baseline="30000" dirty="0">
                <a:latin typeface="Times New Roman" panose="02020603050405020304" pitchFamily="18" charset="0"/>
                <a:ea typeface="Times New Roman" panose="02020603050405020304" pitchFamily="18" charset="0"/>
              </a:rPr>
              <a:t>14 </a:t>
            </a:r>
            <a:r>
              <a:rPr lang="es-ES" dirty="0">
                <a:latin typeface="Times New Roman" panose="02020603050405020304" pitchFamily="18" charset="0"/>
                <a:ea typeface="Times New Roman" panose="02020603050405020304" pitchFamily="18" charset="0"/>
              </a:rPr>
              <a:t> g/año</a:t>
            </a:r>
          </a:p>
          <a:p>
            <a:pPr marL="342900" lvl="0" indent="-342900">
              <a:spcAft>
                <a:spcPts val="0"/>
              </a:spcAft>
              <a:buFont typeface="Symbol" panose="05050102010706020507" pitchFamily="18" charset="2"/>
              <a:buChar char="-"/>
              <a:tabLst>
                <a:tab pos="676275" algn="l"/>
              </a:tabLst>
            </a:pPr>
            <a:r>
              <a:rPr lang="es-ES" dirty="0">
                <a:latin typeface="Times New Roman" panose="02020603050405020304" pitchFamily="18" charset="0"/>
                <a:ea typeface="Times New Roman" panose="02020603050405020304" pitchFamily="18" charset="0"/>
              </a:rPr>
              <a:t>Aguas </a:t>
            </a:r>
            <a:r>
              <a:rPr lang="es-ES" dirty="0" smtClean="0">
                <a:latin typeface="Times New Roman" panose="02020603050405020304" pitchFamily="18" charset="0"/>
                <a:ea typeface="Times New Roman" panose="02020603050405020304" pitchFamily="18" charset="0"/>
              </a:rPr>
              <a:t>subterráneas</a:t>
            </a:r>
            <a:r>
              <a:rPr lang="es-ES" dirty="0">
                <a:latin typeface="Times New Roman" panose="02020603050405020304" pitchFamily="18" charset="0"/>
                <a:ea typeface="Times New Roman" panose="02020603050405020304" pitchFamily="18" charset="0"/>
              </a:rPr>
              <a:t>....4,8x225x10</a:t>
            </a:r>
            <a:r>
              <a:rPr lang="es-ES" baseline="30000" dirty="0">
                <a:latin typeface="Times New Roman" panose="02020603050405020304" pitchFamily="18" charset="0"/>
                <a:ea typeface="Times New Roman" panose="02020603050405020304" pitchFamily="18" charset="0"/>
              </a:rPr>
              <a:t>14 </a:t>
            </a:r>
            <a:r>
              <a:rPr lang="es-ES" dirty="0">
                <a:latin typeface="Times New Roman" panose="02020603050405020304" pitchFamily="18" charset="0"/>
                <a:ea typeface="Times New Roman" panose="02020603050405020304" pitchFamily="18" charset="0"/>
              </a:rPr>
              <a:t> g/año</a:t>
            </a:r>
          </a:p>
          <a:p>
            <a:pPr marL="342900" lvl="0" indent="-342900">
              <a:spcAft>
                <a:spcPts val="0"/>
              </a:spcAft>
              <a:buFont typeface="Symbol" panose="05050102010706020507" pitchFamily="18" charset="2"/>
              <a:buChar char="-"/>
              <a:tabLst>
                <a:tab pos="676275" algn="l"/>
              </a:tabLst>
            </a:pPr>
            <a:r>
              <a:rPr lang="es-ES" dirty="0">
                <a:latin typeface="Times New Roman" panose="02020603050405020304" pitchFamily="18" charset="0"/>
                <a:ea typeface="Times New Roman" panose="02020603050405020304" pitchFamily="18" charset="0"/>
              </a:rPr>
              <a:t>Erosión litoral.... 2,5x225x10</a:t>
            </a:r>
            <a:r>
              <a:rPr lang="es-ES" baseline="30000" dirty="0">
                <a:latin typeface="Times New Roman" panose="02020603050405020304" pitchFamily="18" charset="0"/>
                <a:ea typeface="Times New Roman" panose="02020603050405020304" pitchFamily="18" charset="0"/>
              </a:rPr>
              <a:t>14 </a:t>
            </a:r>
            <a:r>
              <a:rPr lang="es-ES" dirty="0">
                <a:latin typeface="Times New Roman" panose="02020603050405020304" pitchFamily="18" charset="0"/>
                <a:ea typeface="Times New Roman" panose="02020603050405020304" pitchFamily="18" charset="0"/>
              </a:rPr>
              <a:t> g/año</a:t>
            </a:r>
          </a:p>
          <a:p>
            <a:pPr marL="342900" lvl="0" indent="-342900">
              <a:spcAft>
                <a:spcPts val="0"/>
              </a:spcAft>
              <a:buFont typeface="Symbol" panose="05050102010706020507" pitchFamily="18" charset="2"/>
              <a:buChar char="-"/>
              <a:tabLst>
                <a:tab pos="676275" algn="l"/>
              </a:tabLst>
            </a:pPr>
            <a:r>
              <a:rPr lang="es-ES" dirty="0">
                <a:latin typeface="Times New Roman" panose="02020603050405020304" pitchFamily="18" charset="0"/>
                <a:ea typeface="Times New Roman" panose="02020603050405020304" pitchFamily="18" charset="0"/>
              </a:rPr>
              <a:t>Viento....0,6x225x10</a:t>
            </a:r>
            <a:r>
              <a:rPr lang="es-ES" baseline="30000" dirty="0">
                <a:latin typeface="Times New Roman" panose="02020603050405020304" pitchFamily="18" charset="0"/>
                <a:ea typeface="Times New Roman" panose="02020603050405020304" pitchFamily="18" charset="0"/>
              </a:rPr>
              <a:t>14 </a:t>
            </a:r>
            <a:r>
              <a:rPr lang="es-ES" dirty="0">
                <a:latin typeface="Times New Roman" panose="02020603050405020304" pitchFamily="18" charset="0"/>
                <a:ea typeface="Times New Roman" panose="02020603050405020304" pitchFamily="18" charset="0"/>
              </a:rPr>
              <a:t> g/año</a:t>
            </a:r>
          </a:p>
          <a:p>
            <a:pPr>
              <a:spcAft>
                <a:spcPts val="0"/>
              </a:spcAft>
            </a:pPr>
            <a:r>
              <a:rPr lang="es-ES" dirty="0">
                <a:latin typeface="Times New Roman" panose="02020603050405020304" pitchFamily="18" charset="0"/>
                <a:ea typeface="Times New Roman" panose="02020603050405020304" pitchFamily="18" charset="0"/>
              </a:rPr>
              <a:t> </a:t>
            </a:r>
            <a:r>
              <a:rPr lang="es-ES" sz="1400" dirty="0" smtClean="0">
                <a:latin typeface="Times New Roman" panose="02020603050405020304" pitchFamily="18" charset="0"/>
                <a:ea typeface="Times New Roman" panose="02020603050405020304" pitchFamily="18" charset="0"/>
              </a:rPr>
              <a:t>Haz </a:t>
            </a:r>
            <a:r>
              <a:rPr lang="es-ES" sz="1400" dirty="0">
                <a:latin typeface="Times New Roman" panose="02020603050405020304" pitchFamily="18" charset="0"/>
                <a:ea typeface="Times New Roman" panose="02020603050405020304" pitchFamily="18" charset="0"/>
              </a:rPr>
              <a:t>una gráfica donde esté representado los distintos agentes (eje X) en función de las cantidades que aportan al mar (eje Y).</a:t>
            </a:r>
          </a:p>
        </p:txBody>
      </p:sp>
    </p:spTree>
    <p:extLst>
      <p:ext uri="{BB962C8B-B14F-4D97-AF65-F5344CB8AC3E}">
        <p14:creationId xmlns:p14="http://schemas.microsoft.com/office/powerpoint/2010/main" val="47431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_tradnl" b="1" u="sng" dirty="0"/>
              <a:t>MODELADO DEL RELIEVE. EL PAISAJE Y SU </a:t>
            </a:r>
            <a:r>
              <a:rPr lang="es-ES_tradnl" b="1" u="sng" dirty="0" smtClean="0"/>
              <a:t>INTERPRETACIÓN</a:t>
            </a:r>
            <a:endParaRPr lang="es-ES" dirty="0"/>
          </a:p>
        </p:txBody>
      </p:sp>
      <p:sp>
        <p:nvSpPr>
          <p:cNvPr id="14" name="Marcador de posición de contenido 13"/>
          <p:cNvSpPr>
            <a:spLocks noGrp="1"/>
          </p:cNvSpPr>
          <p:nvPr>
            <p:ph idx="1"/>
          </p:nvPr>
        </p:nvSpPr>
        <p:spPr/>
        <p:txBody>
          <a:bodyPr rtlCol="0">
            <a:normAutofit fontScale="92500" lnSpcReduction="20000"/>
          </a:bodyPr>
          <a:lstStyle/>
          <a:p>
            <a:pPr rtl="0"/>
            <a:r>
              <a:rPr lang="es-ES" dirty="0" smtClean="0"/>
              <a:t>Vamos a empezar a ver la unidad correspondientes al último bloque del curso (Geología). En esta unidad de una forma fácil e intuitiva vas a ir aprendiendo distintos conceptos; pero sobre todo el objetivo principal es el ayudarte a poder observar lo que nos rodea de una forma más pausada y “lógica</a:t>
            </a:r>
            <a:r>
              <a:rPr lang="es-ES" dirty="0" smtClean="0"/>
              <a:t>”. Para ver los videos tienes que tener conexión internet.</a:t>
            </a:r>
            <a:endParaRPr lang="es-ES" dirty="0"/>
          </a:p>
          <a:p>
            <a:pPr rtl="0"/>
            <a:r>
              <a:rPr lang="es-ES" dirty="0" smtClean="0"/>
              <a:t>El trabajo lo haremos de forma secuencial, es decir, como una película……….con un inicio, un argumento y un final. Habrá una serie de preguntas, que deberéis ir contestando en el documento, con título “RESPUESTAS MODELADO” y que tendréis que crear aparte. Este documento me lo tenéis que enviar, de forma personal e intransferible.</a:t>
            </a:r>
            <a:endParaRPr lang="es-ES" dirty="0"/>
          </a:p>
          <a:p>
            <a:pPr rtl="0"/>
            <a:r>
              <a:rPr lang="es-ES" dirty="0" smtClean="0"/>
              <a:t>Nuestro principio será un esquema general de los conceptos (palabras) fundamentales que van a intervenir en nuestra película. Dedícales unos minutos y ve observando las palabras que aparecen y sus relaciones……preparado!</a:t>
            </a:r>
            <a:endParaRPr lang="es-E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advTm="766">
        <p:fade/>
      </p:transition>
    </mc:Choice>
    <mc:Fallback xmlns="">
      <p:transition spd="med" advTm="76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COMPONENTE GEOLÓGICO</a:t>
            </a:r>
            <a:br>
              <a:rPr lang="es-ES" dirty="0"/>
            </a:br>
            <a:r>
              <a:rPr lang="es-ES" dirty="0"/>
              <a:t>SEDIMENTACIÓN</a:t>
            </a:r>
          </a:p>
        </p:txBody>
      </p:sp>
      <p:sp>
        <p:nvSpPr>
          <p:cNvPr id="3" name="Marcador de posición de texto 2"/>
          <p:cNvSpPr>
            <a:spLocks noGrp="1"/>
          </p:cNvSpPr>
          <p:nvPr>
            <p:ph type="body" idx="1"/>
          </p:nvPr>
        </p:nvSpPr>
        <p:spPr/>
        <p:txBody>
          <a:bodyPr rtlCol="0"/>
          <a:lstStyle/>
          <a:p>
            <a:pPr rtl="0"/>
            <a:endParaRPr lang="es-ES" dirty="0"/>
          </a:p>
        </p:txBody>
      </p:sp>
      <p:sp>
        <p:nvSpPr>
          <p:cNvPr id="4" name="Marcador de posición de contenido 3"/>
          <p:cNvSpPr>
            <a:spLocks noGrp="1"/>
          </p:cNvSpPr>
          <p:nvPr>
            <p:ph sz="half" idx="2"/>
          </p:nvPr>
        </p:nvSpPr>
        <p:spPr>
          <a:xfrm>
            <a:off x="1522412" y="1772817"/>
            <a:ext cx="10260631" cy="2448271"/>
          </a:xfrm>
        </p:spPr>
        <p:txBody>
          <a:bodyPr rtlCol="0">
            <a:noAutofit/>
          </a:bodyPr>
          <a:lstStyle/>
          <a:p>
            <a:r>
              <a:rPr lang="es-ES" sz="1600" b="1" i="1" dirty="0">
                <a:latin typeface="Arial" panose="020B0604020202020204" pitchFamily="34" charset="0"/>
                <a:cs typeface="Arial" panose="020B0604020202020204" pitchFamily="34" charset="0"/>
              </a:rPr>
              <a:t>¿Los materiales erosionados por los diferentes agentes geológicos son transportados indefinidamente</a:t>
            </a:r>
            <a:r>
              <a:rPr lang="es-ES" sz="1600" b="1" i="1" dirty="0" smtClean="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Las </a:t>
            </a:r>
            <a:r>
              <a:rPr lang="es-ES" sz="1600" dirty="0">
                <a:latin typeface="Arial" panose="020B0604020202020204" pitchFamily="34" charset="0"/>
                <a:cs typeface="Arial" panose="020B0604020202020204" pitchFamily="34" charset="0"/>
              </a:rPr>
              <a:t>partículas, cuando dejan de ser transportadas se depositan y forman los sedimentos. Así </a:t>
            </a:r>
            <a:r>
              <a:rPr lang="es-ES" sz="1600" dirty="0" err="1">
                <a:latin typeface="Arial" panose="020B0604020202020204" pitchFamily="34" charset="0"/>
                <a:cs typeface="Arial" panose="020B0604020202020204" pitchFamily="34" charset="0"/>
              </a:rPr>
              <a:t>pués</a:t>
            </a:r>
            <a:r>
              <a:rPr lang="es-ES" sz="1600" dirty="0">
                <a:latin typeface="Arial" panose="020B0604020202020204" pitchFamily="34" charset="0"/>
                <a:cs typeface="Arial" panose="020B0604020202020204" pitchFamily="34" charset="0"/>
              </a:rPr>
              <a:t>, el término sedimentos se aplica a toda clase de depósito de material sólido, originados por un elemento móvil (agua, viento,..)sobre la superficie terrestre.</a:t>
            </a:r>
          </a:p>
          <a:p>
            <a:r>
              <a:rPr lang="es-ES" sz="1600" dirty="0" smtClean="0">
                <a:latin typeface="Arial" panose="020B0604020202020204" pitchFamily="34" charset="0"/>
                <a:cs typeface="Arial" panose="020B0604020202020204" pitchFamily="34" charset="0"/>
              </a:rPr>
              <a:t>La </a:t>
            </a:r>
            <a:r>
              <a:rPr lang="es-ES" sz="1600" dirty="0">
                <a:latin typeface="Arial" panose="020B0604020202020204" pitchFamily="34" charset="0"/>
                <a:cs typeface="Arial" panose="020B0604020202020204" pitchFamily="34" charset="0"/>
              </a:rPr>
              <a:t>sedimentación es el proceso por el que se deposita el sedimento, y ocurre en determinados lugares llamados medios sedimentarios (ríos, lagos, playas, fondos marinos...).</a:t>
            </a:r>
          </a:p>
          <a:p>
            <a:r>
              <a:rPr lang="es-ES" sz="1600" dirty="0" smtClean="0">
                <a:latin typeface="Arial" panose="020B0604020202020204" pitchFamily="34" charset="0"/>
                <a:cs typeface="Arial" panose="020B0604020202020204" pitchFamily="34" charset="0"/>
              </a:rPr>
              <a:t>Los </a:t>
            </a:r>
            <a:r>
              <a:rPr lang="es-ES" sz="1600" dirty="0">
                <a:latin typeface="Arial" panose="020B0604020202020204" pitchFamily="34" charset="0"/>
                <a:cs typeface="Arial" panose="020B0604020202020204" pitchFamily="34" charset="0"/>
              </a:rPr>
              <a:t>sedimentos van </a:t>
            </a:r>
            <a:r>
              <a:rPr lang="es-ES" sz="1600" dirty="0" err="1" smtClean="0">
                <a:latin typeface="Arial" panose="020B0604020202020204" pitchFamily="34" charset="0"/>
                <a:cs typeface="Arial" panose="020B0604020202020204" pitchFamily="34" charset="0"/>
              </a:rPr>
              <a:t>deposintándose</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formando sucesivas capas, denominadas estratos, de forma que las capas más antiguas van quedando debajo de las más  modernas. Esto constituye un principio geológico básico, denominado “Principio de superposición de los estratos”, para interpretar la historia de la Tierra</a:t>
            </a:r>
            <a:r>
              <a:rPr lang="es-ES" sz="1600" dirty="0" smtClean="0">
                <a:latin typeface="Arial" panose="020B0604020202020204" pitchFamily="34" charset="0"/>
                <a:cs typeface="Arial" panose="020B0604020202020204" pitchFamily="34" charset="0"/>
              </a:rPr>
              <a:t>.</a:t>
            </a:r>
          </a:p>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p:txBody>
      </p:sp>
      <p:sp>
        <p:nvSpPr>
          <p:cNvPr id="5" name="Marcador de posición de texto 4"/>
          <p:cNvSpPr>
            <a:spLocks noGrp="1"/>
          </p:cNvSpPr>
          <p:nvPr>
            <p:ph type="body" sz="quarter" idx="3"/>
          </p:nvPr>
        </p:nvSpPr>
        <p:spPr/>
        <p:txBody>
          <a:bodyPr rtlCol="0"/>
          <a:lstStyle/>
          <a:p>
            <a:pPr rtl="0"/>
            <a:endParaRPr lang="es-ES" dirty="0"/>
          </a:p>
        </p:txBody>
      </p:sp>
      <p:sp>
        <p:nvSpPr>
          <p:cNvPr id="6" name="Marcador de posición de contenido 5"/>
          <p:cNvSpPr>
            <a:spLocks noGrp="1"/>
          </p:cNvSpPr>
          <p:nvPr>
            <p:ph sz="quarter" idx="4294967295"/>
          </p:nvPr>
        </p:nvSpPr>
        <p:spPr>
          <a:xfrm>
            <a:off x="6249860" y="2819399"/>
            <a:ext cx="4416552" cy="3352801"/>
          </a:xfrm>
        </p:spPr>
        <p:txBody>
          <a:bodyPr rtlCol="0">
            <a:normAutofit/>
          </a:bodyPr>
          <a:lstStyle/>
          <a:p>
            <a:pPr rtl="0"/>
            <a:endParaRPr lang="es-ES"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COMPONENTE GEOLÓGICO</a:t>
            </a:r>
            <a:br>
              <a:rPr lang="es-ES" dirty="0"/>
            </a:br>
            <a:r>
              <a:rPr lang="es-ES" dirty="0"/>
              <a:t>SEDIMENTACIÓN</a:t>
            </a:r>
          </a:p>
        </p:txBody>
      </p:sp>
      <p:sp>
        <p:nvSpPr>
          <p:cNvPr id="3" name="Marcador de posición de texto 2"/>
          <p:cNvSpPr>
            <a:spLocks noGrp="1"/>
          </p:cNvSpPr>
          <p:nvPr>
            <p:ph type="body" idx="1"/>
          </p:nvPr>
        </p:nvSpPr>
        <p:spPr/>
        <p:txBody>
          <a:bodyPr rtlCol="0"/>
          <a:lstStyle/>
          <a:p>
            <a:pPr rtl="0"/>
            <a:endParaRPr lang="es-ES" dirty="0"/>
          </a:p>
        </p:txBody>
      </p:sp>
      <p:sp>
        <p:nvSpPr>
          <p:cNvPr id="4" name="Marcador de posición de contenido 3"/>
          <p:cNvSpPr>
            <a:spLocks noGrp="1"/>
          </p:cNvSpPr>
          <p:nvPr>
            <p:ph sz="half" idx="2"/>
          </p:nvPr>
        </p:nvSpPr>
        <p:spPr>
          <a:xfrm>
            <a:off x="1522412" y="1772817"/>
            <a:ext cx="10260631" cy="2448271"/>
          </a:xfrm>
        </p:spPr>
        <p:txBody>
          <a:bodyPr rtlCol="0">
            <a:noAutofit/>
          </a:bodyPr>
          <a:lstStyle/>
          <a:p>
            <a:r>
              <a:rPr lang="es-ES" sz="1600" b="1" u="sng" dirty="0" smtClean="0">
                <a:latin typeface="Arial" panose="020B0604020202020204" pitchFamily="34" charset="0"/>
                <a:cs typeface="Arial" panose="020B0604020202020204" pitchFamily="34" charset="0"/>
              </a:rPr>
              <a:t>Actividad </a:t>
            </a:r>
            <a:r>
              <a:rPr lang="es-ES" sz="1600" b="1" u="sng" dirty="0">
                <a:latin typeface="Arial" panose="020B0604020202020204" pitchFamily="34" charset="0"/>
                <a:cs typeface="Arial" panose="020B0604020202020204" pitchFamily="34" charset="0"/>
              </a:rPr>
              <a:t>(17</a:t>
            </a:r>
            <a:r>
              <a:rPr lang="es-ES" sz="1600" dirty="0">
                <a:latin typeface="Arial" panose="020B0604020202020204" pitchFamily="34" charset="0"/>
                <a:cs typeface="Arial" panose="020B0604020202020204" pitchFamily="34" charset="0"/>
              </a:rPr>
              <a:t>): En el bloque diagrama adjunto señala, en los puntos indicados, con una E cuando el proceso geológico que predomine es la erosión, con una T cuando sea el transporte y con una S la sedimentación. Y con una e, t y s cuando estos procesos sean secundarios.</a:t>
            </a:r>
          </a:p>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p:txBody>
      </p:sp>
      <p:sp>
        <p:nvSpPr>
          <p:cNvPr id="5" name="Marcador de posición de texto 4"/>
          <p:cNvSpPr>
            <a:spLocks noGrp="1"/>
          </p:cNvSpPr>
          <p:nvPr>
            <p:ph type="body" sz="quarter" idx="3"/>
          </p:nvPr>
        </p:nvSpPr>
        <p:spPr/>
        <p:txBody>
          <a:bodyPr rtlCol="0"/>
          <a:lstStyle/>
          <a:p>
            <a:pPr rtl="0"/>
            <a:endParaRPr lang="es-ES" dirty="0"/>
          </a:p>
        </p:txBody>
      </p:sp>
      <p:sp>
        <p:nvSpPr>
          <p:cNvPr id="6" name="Marcador de posición de contenido 5"/>
          <p:cNvSpPr>
            <a:spLocks noGrp="1"/>
          </p:cNvSpPr>
          <p:nvPr>
            <p:ph sz="quarter" idx="4294967295"/>
          </p:nvPr>
        </p:nvSpPr>
        <p:spPr>
          <a:xfrm>
            <a:off x="6249860" y="2819399"/>
            <a:ext cx="4416552" cy="3352801"/>
          </a:xfrm>
        </p:spPr>
        <p:txBody>
          <a:bodyPr rtlCol="0">
            <a:normAutofit/>
          </a:bodyPr>
          <a:lstStyle/>
          <a:p>
            <a:pPr rtl="0"/>
            <a:endParaRPr lang="es-ES" dirty="0"/>
          </a:p>
        </p:txBody>
      </p:sp>
      <p:graphicFrame>
        <p:nvGraphicFramePr>
          <p:cNvPr id="7" name="Objeto 6"/>
          <p:cNvGraphicFramePr>
            <a:graphicFrameLocks noChangeAspect="1"/>
          </p:cNvGraphicFramePr>
          <p:nvPr>
            <p:extLst>
              <p:ext uri="{D42A27DB-BD31-4B8C-83A1-F6EECF244321}">
                <p14:modId xmlns:p14="http://schemas.microsoft.com/office/powerpoint/2010/main" val="84957516"/>
              </p:ext>
            </p:extLst>
          </p:nvPr>
        </p:nvGraphicFramePr>
        <p:xfrm>
          <a:off x="2638029" y="2819399"/>
          <a:ext cx="6814864" cy="3644312"/>
        </p:xfrm>
        <a:graphic>
          <a:graphicData uri="http://schemas.openxmlformats.org/presentationml/2006/ole">
            <mc:AlternateContent xmlns:mc="http://schemas.openxmlformats.org/markup-compatibility/2006">
              <mc:Choice xmlns:v="urn:schemas-microsoft-com:vml" Requires="v">
                <p:oleObj spid="_x0000_s14341" name="Imagen de mapa de bits" r:id="rId4" imgW="3495600" imgH="2266920" progId="Paint.Picture">
                  <p:embed/>
                </p:oleObj>
              </mc:Choice>
              <mc:Fallback>
                <p:oleObj name="Imagen de mapa de bits" r:id="rId4" imgW="3495600" imgH="2266920" progId="Paint.Picture">
                  <p:embed/>
                  <p:pic>
                    <p:nvPicPr>
                      <p:cNvPr id="0" name="Object 2"/>
                      <p:cNvPicPr>
                        <a:picLocks noChangeAspect="1" noChangeArrowheads="1"/>
                      </p:cNvPicPr>
                      <p:nvPr/>
                    </p:nvPicPr>
                    <p:blipFill>
                      <a:blip r:embed="rId5"/>
                      <a:srcRect/>
                      <a:stretch>
                        <a:fillRect/>
                      </a:stretch>
                    </p:blipFill>
                    <p:spPr bwMode="auto">
                      <a:xfrm>
                        <a:off x="2638029" y="2819399"/>
                        <a:ext cx="6814864" cy="36443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3451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smtClean="0"/>
              <a:t>FORMAS DE RELIEVE</a:t>
            </a:r>
            <a:endParaRPr lang="es-ES" dirty="0"/>
          </a:p>
        </p:txBody>
      </p:sp>
      <p:sp>
        <p:nvSpPr>
          <p:cNvPr id="3" name="Marcador de posición de texto 2"/>
          <p:cNvSpPr>
            <a:spLocks noGrp="1"/>
          </p:cNvSpPr>
          <p:nvPr>
            <p:ph type="body" idx="1"/>
          </p:nvPr>
        </p:nvSpPr>
        <p:spPr>
          <a:xfrm>
            <a:off x="1522412" y="1905000"/>
            <a:ext cx="9828583" cy="762000"/>
          </a:xfrm>
        </p:spPr>
        <p:txBody>
          <a:bodyPr rtlCol="0">
            <a:normAutofit fontScale="62500" lnSpcReduction="20000"/>
          </a:bodyPr>
          <a:lstStyle/>
          <a:p>
            <a:pPr rtl="0"/>
            <a:r>
              <a:rPr lang="es-ES" dirty="0" smtClean="0"/>
              <a:t>POR AHORA …ESTO ES TODO</a:t>
            </a:r>
          </a:p>
          <a:p>
            <a:pPr rtl="0"/>
            <a:endParaRPr lang="es-ES" dirty="0"/>
          </a:p>
          <a:p>
            <a:pPr rtl="0"/>
            <a:endParaRPr lang="es-ES" dirty="0" smtClean="0"/>
          </a:p>
          <a:p>
            <a:pPr rtl="0"/>
            <a:r>
              <a:rPr lang="es-ES" dirty="0" smtClean="0"/>
              <a:t>EN EL PRÓXIMO DOCUMENTO VEREMOS LAS FORMAS DE RELIEVE</a:t>
            </a:r>
            <a:endParaRPr lang="es-ES" dirty="0"/>
          </a:p>
        </p:txBody>
      </p:sp>
      <p:sp>
        <p:nvSpPr>
          <p:cNvPr id="4" name="Marcador de posición de contenido 3"/>
          <p:cNvSpPr>
            <a:spLocks noGrp="1"/>
          </p:cNvSpPr>
          <p:nvPr>
            <p:ph sz="half" idx="2"/>
          </p:nvPr>
        </p:nvSpPr>
        <p:spPr>
          <a:xfrm>
            <a:off x="1522413" y="1772817"/>
            <a:ext cx="5868144" cy="1368151"/>
          </a:xfrm>
        </p:spPr>
        <p:txBody>
          <a:bodyPr rtlCol="0">
            <a:noAutofit/>
          </a:bodyPr>
          <a:lstStyle/>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pic>
        <p:nvPicPr>
          <p:cNvPr id="15362" name="Picture 2" descr="MEMORY FORMAS DEL RELIEVE – detectivedel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40" y="2698236"/>
            <a:ext cx="6922342" cy="389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_tradnl" b="1" u="sng" dirty="0"/>
              <a:t>MODELADO DEL RELIEVE. EL PAISAJE Y SU </a:t>
            </a:r>
            <a:r>
              <a:rPr lang="es-ES_tradnl" b="1" u="sng" dirty="0" smtClean="0"/>
              <a:t>INTERPRETACIÓN</a:t>
            </a:r>
            <a:endParaRPr lang="es-ES" dirty="0"/>
          </a:p>
        </p:txBody>
      </p:sp>
      <p:pic>
        <p:nvPicPr>
          <p:cNvPr id="4" name="Marcador de contenido 3"/>
          <p:cNvPicPr>
            <a:picLocks noGrp="1" noChangeAspect="1"/>
          </p:cNvPicPr>
          <p:nvPr>
            <p:ph idx="1"/>
          </p:nvPr>
        </p:nvPicPr>
        <p:blipFill>
          <a:blip r:embed="rId3"/>
          <a:stretch>
            <a:fillRect/>
          </a:stretch>
        </p:blipFill>
        <p:spPr>
          <a:xfrm>
            <a:off x="2494012" y="1905000"/>
            <a:ext cx="7416824" cy="4620344"/>
          </a:xfrm>
          <a:prstGeom prst="rect">
            <a:avLst/>
          </a:prstGeom>
        </p:spPr>
      </p:pic>
    </p:spTree>
    <p:extLst>
      <p:ext uri="{BB962C8B-B14F-4D97-AF65-F5344CB8AC3E}">
        <p14:creationId xmlns:p14="http://schemas.microsoft.com/office/powerpoint/2010/main" val="605110407"/>
      </p:ext>
    </p:extLst>
  </p:cSld>
  <p:clrMapOvr>
    <a:masterClrMapping/>
  </p:clrMapOvr>
  <mc:AlternateContent xmlns:mc="http://schemas.openxmlformats.org/markup-compatibility/2006" xmlns:p14="http://schemas.microsoft.com/office/powerpoint/2010/main">
    <mc:Choice Requires="p14">
      <p:transition spd="med" p14:dur="700" advTm="5848">
        <p:fade/>
      </p:transition>
    </mc:Choice>
    <mc:Fallback xmlns="">
      <p:transition spd="med" advTm="584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_tradnl" b="1" u="sng" dirty="0"/>
              <a:t>MODELADO DEL RELIEVE. EL PAISAJE Y SU </a:t>
            </a:r>
            <a:r>
              <a:rPr lang="es-ES_tradnl" b="1" u="sng" dirty="0" smtClean="0"/>
              <a:t>INTERPRETACIÓN</a:t>
            </a:r>
            <a:endParaRPr lang="es-ES" dirty="0"/>
          </a:p>
        </p:txBody>
      </p:sp>
      <p:sp>
        <p:nvSpPr>
          <p:cNvPr id="2" name="Marcador de contenido 1"/>
          <p:cNvSpPr>
            <a:spLocks noGrp="1"/>
          </p:cNvSpPr>
          <p:nvPr>
            <p:ph idx="1"/>
          </p:nvPr>
        </p:nvSpPr>
        <p:spPr>
          <a:xfrm>
            <a:off x="1522414" y="1905000"/>
            <a:ext cx="9144000" cy="4764360"/>
          </a:xfrm>
        </p:spPr>
        <p:txBody>
          <a:bodyPr>
            <a:normAutofit/>
          </a:bodyPr>
          <a:lstStyle/>
          <a:p>
            <a:r>
              <a:rPr lang="es-ES" dirty="0" smtClean="0"/>
              <a:t>Presta atención….(1)¿Que representa cada una de estas diapositivas? Y (2)¿Cómo crees que se han formado?</a:t>
            </a:r>
          </a:p>
          <a:p>
            <a:endParaRPr lang="es-ES" dirty="0"/>
          </a:p>
          <a:p>
            <a:endParaRPr lang="es-ES" dirty="0" smtClean="0"/>
          </a:p>
          <a:p>
            <a:endParaRPr lang="es-ES" dirty="0"/>
          </a:p>
          <a:p>
            <a:endParaRPr lang="es-ES" dirty="0" smtClean="0"/>
          </a:p>
          <a:p>
            <a:endParaRPr lang="es-ES" dirty="0"/>
          </a:p>
          <a:p>
            <a:endParaRPr lang="es-ES" dirty="0" smtClean="0"/>
          </a:p>
          <a:p>
            <a:r>
              <a:rPr lang="es-ES" dirty="0" smtClean="0"/>
              <a:t>Diapositiva A                                                                                    Diapositiva B</a:t>
            </a:r>
          </a:p>
          <a:p>
            <a:endParaRPr lang="es-ES" dirty="0"/>
          </a:p>
          <a:p>
            <a:endParaRPr lang="es-ES" dirty="0" smtClean="0"/>
          </a:p>
          <a:p>
            <a:endParaRPr lang="es-ES" dirty="0"/>
          </a:p>
          <a:p>
            <a:endParaRPr lang="es-ES" dirty="0" smtClean="0"/>
          </a:p>
          <a:p>
            <a:endParaRPr lang="es-ES" dirty="0"/>
          </a:p>
          <a:p>
            <a:pPr marL="0" indent="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699" y="2708920"/>
            <a:ext cx="5041392" cy="307863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1800" y="2753177"/>
            <a:ext cx="5061402" cy="2990122"/>
          </a:xfrm>
          <a:prstGeom prst="rect">
            <a:avLst/>
          </a:prstGeom>
        </p:spPr>
      </p:pic>
    </p:spTree>
    <p:extLst>
      <p:ext uri="{BB962C8B-B14F-4D97-AF65-F5344CB8AC3E}">
        <p14:creationId xmlns:p14="http://schemas.microsoft.com/office/powerpoint/2010/main" val="3202982958"/>
      </p:ext>
    </p:extLst>
  </p:cSld>
  <p:clrMapOvr>
    <a:masterClrMapping/>
  </p:clrMapOvr>
  <mc:AlternateContent xmlns:mc="http://schemas.openxmlformats.org/markup-compatibility/2006" xmlns:p14="http://schemas.microsoft.com/office/powerpoint/2010/main">
    <mc:Choice Requires="p14">
      <p:transition spd="med" p14:dur="700" advTm="5848">
        <p:fade/>
      </p:transition>
    </mc:Choice>
    <mc:Fallback xmlns="">
      <p:transition spd="med" advTm="584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_tradnl" b="1" u="sng" dirty="0"/>
              <a:t>MODELADO DEL RELIEVE. EL PAISAJE Y SU </a:t>
            </a:r>
            <a:r>
              <a:rPr lang="es-ES_tradnl" b="1" u="sng" dirty="0" smtClean="0"/>
              <a:t>INTERPRETACIÓN</a:t>
            </a:r>
            <a:endParaRPr lang="es-ES" dirty="0"/>
          </a:p>
        </p:txBody>
      </p:sp>
      <p:sp>
        <p:nvSpPr>
          <p:cNvPr id="2" name="Marcador de contenido 1"/>
          <p:cNvSpPr>
            <a:spLocks noGrp="1"/>
          </p:cNvSpPr>
          <p:nvPr>
            <p:ph idx="1"/>
          </p:nvPr>
        </p:nvSpPr>
        <p:spPr>
          <a:xfrm>
            <a:off x="1522414" y="1905000"/>
            <a:ext cx="9144000" cy="4764360"/>
          </a:xfrm>
        </p:spPr>
        <p:txBody>
          <a:bodyPr>
            <a:normAutofit lnSpcReduction="10000"/>
          </a:bodyPr>
          <a:lstStyle/>
          <a:p>
            <a:r>
              <a:rPr lang="es-ES" dirty="0" smtClean="0"/>
              <a:t>¿AFECTA LA ATMÓSFERA A LAS ROCAS? Vamos a responder a esta pregunta, observando este vídeo</a:t>
            </a:r>
          </a:p>
          <a:p>
            <a:endParaRPr lang="es-ES" dirty="0"/>
          </a:p>
          <a:p>
            <a:endParaRPr lang="es-ES" dirty="0" smtClean="0"/>
          </a:p>
          <a:p>
            <a:endParaRPr lang="es-ES" dirty="0"/>
          </a:p>
          <a:p>
            <a:endParaRPr lang="es-ES" dirty="0" smtClean="0"/>
          </a:p>
          <a:p>
            <a:endParaRPr lang="es-ES" dirty="0"/>
          </a:p>
          <a:p>
            <a:r>
              <a:rPr lang="es-ES" dirty="0" smtClean="0"/>
              <a:t>(3)¿Qué ocurre cuando llenas totalmente una botella de vidrio con agua y la colocas en el congelador? (4) ¿Podrías dar una explicación de lo que ha sucedido? (5)¿Pueden afectar estos fenómenos a las rocas?.</a:t>
            </a:r>
          </a:p>
          <a:p>
            <a:endParaRPr lang="es-ES" dirty="0"/>
          </a:p>
        </p:txBody>
      </p:sp>
      <p:pic>
        <p:nvPicPr>
          <p:cNvPr id="4" name="91QyHUlOiBs"/>
          <p:cNvPicPr>
            <a:picLocks noRot="1" noChangeAspect="1"/>
          </p:cNvPicPr>
          <p:nvPr>
            <a:videoFile r:link="rId1"/>
          </p:nvPr>
        </p:nvPicPr>
        <p:blipFill>
          <a:blip r:embed="rId4"/>
          <a:stretch>
            <a:fillRect/>
          </a:stretch>
        </p:blipFill>
        <p:spPr>
          <a:xfrm>
            <a:off x="3808413" y="2636912"/>
            <a:ext cx="4572000" cy="2571750"/>
          </a:xfrm>
          <a:prstGeom prst="rect">
            <a:avLst/>
          </a:prstGeom>
        </p:spPr>
      </p:pic>
    </p:spTree>
    <p:extLst>
      <p:ext uri="{BB962C8B-B14F-4D97-AF65-F5344CB8AC3E}">
        <p14:creationId xmlns:p14="http://schemas.microsoft.com/office/powerpoint/2010/main" val="920354795"/>
      </p:ext>
    </p:extLst>
  </p:cSld>
  <p:clrMapOvr>
    <a:masterClrMapping/>
  </p:clrMapOvr>
  <mc:AlternateContent xmlns:mc="http://schemas.openxmlformats.org/markup-compatibility/2006" xmlns:p14="http://schemas.microsoft.com/office/powerpoint/2010/main">
    <mc:Choice Requires="p14">
      <p:transition spd="med" p14:dur="700" advTm="5848">
        <p:fade/>
      </p:transition>
    </mc:Choice>
    <mc:Fallback xmlns="">
      <p:transition spd="med" advTm="584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smtClean="0"/>
              <a:t>Podemos determinar los siguientes elementos y componentes de un paisaje…</a:t>
            </a:r>
            <a:endParaRPr lang="es-ES" dirty="0"/>
          </a:p>
        </p:txBody>
      </p:sp>
      <p:pic>
        <p:nvPicPr>
          <p:cNvPr id="5" name="Picture 5" descr="arquitectura-paisaje-6-72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804" y="1446311"/>
            <a:ext cx="10513168" cy="521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advTm="3175">
        <p:fade/>
      </p:transition>
    </mc:Choice>
    <mc:Fallback xmlns="">
      <p:transition spd="med" advTm="317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En este ejemplo podemos observar estos elementos y componentes</a:t>
            </a:r>
            <a:endParaRPr lang="es-ES" dirty="0"/>
          </a:p>
        </p:txBody>
      </p:sp>
      <p:sp>
        <p:nvSpPr>
          <p:cNvPr id="3" name="Marcador de contenido 2"/>
          <p:cNvSpPr>
            <a:spLocks noGrp="1"/>
          </p:cNvSpPr>
          <p:nvPr>
            <p:ph sz="half" idx="2"/>
          </p:nvPr>
        </p:nvSpPr>
        <p:spPr/>
        <p:txBody>
          <a:bodyPr/>
          <a:lstStyle/>
          <a:p>
            <a:endParaRPr lang="es-ES"/>
          </a:p>
        </p:txBody>
      </p:sp>
      <p:sp>
        <p:nvSpPr>
          <p:cNvPr id="6" name="Marcador de contenido 5"/>
          <p:cNvSpPr>
            <a:spLocks noGrp="1"/>
          </p:cNvSpPr>
          <p:nvPr>
            <p:ph sz="half" idx="1"/>
          </p:nvPr>
        </p:nvSpPr>
        <p:spPr/>
        <p:txBody>
          <a:bodyPr/>
          <a:lstStyle/>
          <a:p>
            <a:endParaRPr lang="es-ES"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09725"/>
            <a:ext cx="11100171"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5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r>
              <a:rPr lang="es-ES" dirty="0" smtClean="0"/>
              <a:t>Para ver que ha quedado claro…establece los componentes de los siguientes paisajes: actividad (6)</a:t>
            </a:r>
            <a:endParaRPr lang="es-ES" dirty="0"/>
          </a:p>
        </p:txBody>
      </p:sp>
      <p:pic>
        <p:nvPicPr>
          <p:cNvPr id="8" name="Picture 5" descr="El-paisaje-de-Michoaca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13892" y="1700808"/>
            <a:ext cx="4419600" cy="224487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3047744" y="2967335"/>
            <a:ext cx="6093336" cy="923330"/>
          </a:xfrm>
          <a:prstGeom prst="rect">
            <a:avLst/>
          </a:prstGeom>
          <a:noFill/>
        </p:spPr>
        <p:txBody>
          <a:bodyPr wrap="none" lIns="91440" tIns="45720" rIns="91440" bIns="45720">
            <a:spAutoFit/>
          </a:bodyPr>
          <a:lstStyle/>
          <a:p>
            <a:pPr algn="ctr"/>
            <a:r>
              <a:rPr lang="es-ES" sz="5400" b="0" cap="none" spc="0" dirty="0">
                <a:ln w="0"/>
                <a:gradFill>
                  <a:gsLst>
                    <a:gs pos="21000">
                      <a:srgbClr val="53575C"/>
                    </a:gs>
                    <a:gs pos="88000">
                      <a:srgbClr val="C5C7CA"/>
                    </a:gs>
                  </a:gsLst>
                  <a:lin ang="5400000"/>
                </a:gradFill>
                <a:effectLst/>
              </a:rPr>
              <a:t>Espacio para el texto</a:t>
            </a:r>
          </a:p>
        </p:txBody>
      </p:sp>
      <p:sp>
        <p:nvSpPr>
          <p:cNvPr id="10" name="CuadroTexto 9"/>
          <p:cNvSpPr txBox="1"/>
          <p:nvPr/>
        </p:nvSpPr>
        <p:spPr>
          <a:xfrm>
            <a:off x="5086300" y="1905000"/>
            <a:ext cx="532518" cy="424732"/>
          </a:xfrm>
          <a:prstGeom prst="rect">
            <a:avLst/>
          </a:prstGeom>
          <a:noFill/>
        </p:spPr>
        <p:txBody>
          <a:bodyPr wrap="none" rtlCol="0">
            <a:spAutoFit/>
          </a:bodyPr>
          <a:lstStyle/>
          <a:p>
            <a:pPr>
              <a:lnSpc>
                <a:spcPct val="90000"/>
              </a:lnSpc>
            </a:pPr>
            <a:r>
              <a:rPr lang="es-ES" sz="2400" b="1" dirty="0" smtClean="0">
                <a:solidFill>
                  <a:srgbClr val="FF0000"/>
                </a:solidFill>
              </a:rPr>
              <a:t>(a)</a:t>
            </a:r>
            <a:endParaRPr lang="es-ES" sz="2400" b="1" dirty="0">
              <a:solidFill>
                <a:srgbClr val="FF0000"/>
              </a:solidFill>
            </a:endParaRPr>
          </a:p>
        </p:txBody>
      </p:sp>
      <p:pic>
        <p:nvPicPr>
          <p:cNvPr id="11" name="Picture 5" descr="a-la-izquierda-el-tendido-antiguo-y-a-la-derecha-el-nuevo"/>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437446" y="1736701"/>
            <a:ext cx="4337486" cy="217308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0198868" y="2060848"/>
            <a:ext cx="529697" cy="424732"/>
          </a:xfrm>
          <a:prstGeom prst="rect">
            <a:avLst/>
          </a:prstGeom>
          <a:noFill/>
        </p:spPr>
        <p:txBody>
          <a:bodyPr wrap="none" rtlCol="0">
            <a:spAutoFit/>
          </a:bodyPr>
          <a:lstStyle/>
          <a:p>
            <a:pPr>
              <a:lnSpc>
                <a:spcPct val="90000"/>
              </a:lnSpc>
            </a:pPr>
            <a:r>
              <a:rPr lang="es-ES" sz="2400" dirty="0" smtClean="0">
                <a:solidFill>
                  <a:srgbClr val="FF0000"/>
                </a:solidFill>
              </a:rPr>
              <a:t>(b)</a:t>
            </a:r>
            <a:endParaRPr lang="es-ES" sz="2400" dirty="0">
              <a:solidFill>
                <a:srgbClr val="FF0000"/>
              </a:solidFill>
            </a:endParaRPr>
          </a:p>
        </p:txBody>
      </p:sp>
      <p:pic>
        <p:nvPicPr>
          <p:cNvPr id="14" name="Picture 19" descr="Imag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862164" y="4113982"/>
            <a:ext cx="4422667" cy="27034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CuadroTexto 14"/>
          <p:cNvSpPr txBox="1"/>
          <p:nvPr/>
        </p:nvSpPr>
        <p:spPr>
          <a:xfrm>
            <a:off x="7534572" y="4437112"/>
            <a:ext cx="499239" cy="424732"/>
          </a:xfrm>
          <a:prstGeom prst="rect">
            <a:avLst/>
          </a:prstGeom>
          <a:noFill/>
        </p:spPr>
        <p:txBody>
          <a:bodyPr wrap="none" rtlCol="0">
            <a:spAutoFit/>
          </a:bodyPr>
          <a:lstStyle/>
          <a:p>
            <a:pPr>
              <a:lnSpc>
                <a:spcPct val="90000"/>
              </a:lnSpc>
            </a:pPr>
            <a:r>
              <a:rPr lang="es-ES" sz="2400" dirty="0" smtClean="0">
                <a:solidFill>
                  <a:srgbClr val="FF0000"/>
                </a:solidFill>
              </a:rPr>
              <a:t>(c)</a:t>
            </a:r>
            <a:endParaRPr lang="es-ES" sz="2400" dirty="0">
              <a:solidFill>
                <a:srgbClr val="FF0000"/>
              </a:solidFill>
            </a:endParaRP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sz="1600" dirty="0" smtClean="0"/>
              <a:t>VAMOS A DESARROLLAR CADA UNO DE LOS COMPONENTES:</a:t>
            </a:r>
            <a:br>
              <a:rPr lang="es-ES" sz="1600" dirty="0" smtClean="0"/>
            </a:br>
            <a:r>
              <a:rPr lang="es-ES" dirty="0" smtClean="0"/>
              <a:t>COMPONENTE GEOLÓGICO</a:t>
            </a:r>
            <a:endParaRPr lang="es-ES" dirty="0"/>
          </a:p>
        </p:txBody>
      </p:sp>
      <p:sp>
        <p:nvSpPr>
          <p:cNvPr id="3" name="Rectángulo 2"/>
          <p:cNvSpPr/>
          <p:nvPr/>
        </p:nvSpPr>
        <p:spPr>
          <a:xfrm>
            <a:off x="1629916" y="2413338"/>
            <a:ext cx="9937104" cy="1477328"/>
          </a:xfrm>
          <a:prstGeom prst="rect">
            <a:avLst/>
          </a:prstGeom>
        </p:spPr>
        <p:txBody>
          <a:bodyPr wrap="square">
            <a:spAutoFit/>
          </a:bodyPr>
          <a:lstStyle/>
          <a:p>
            <a:pPr>
              <a:spcAft>
                <a:spcPts val="0"/>
              </a:spcAft>
            </a:pPr>
            <a:r>
              <a:rPr lang="es-ES_tradnl" dirty="0">
                <a:latin typeface="Times New Roman" panose="02020603050405020304" pitchFamily="18" charset="0"/>
                <a:ea typeface="Times New Roman" panose="02020603050405020304" pitchFamily="18" charset="0"/>
              </a:rPr>
              <a:t>Los paisajes y las formas de relieve que contemplamos actualmente no han sido, ni serán siempre iguales. La superficie de nuestro planeta es siempre cambiante. El origen de estos cambios reside, en una serie de fenómenos que proceden del interior (</a:t>
            </a:r>
            <a:r>
              <a:rPr lang="es-ES_tradnl" b="1" u="sng" dirty="0">
                <a:latin typeface="Times New Roman" panose="02020603050405020304" pitchFamily="18" charset="0"/>
                <a:ea typeface="Times New Roman" panose="02020603050405020304" pitchFamily="18" charset="0"/>
              </a:rPr>
              <a:t>agentes geológicos internos</a:t>
            </a:r>
            <a:r>
              <a:rPr lang="es-ES_tradnl" b="1" dirty="0">
                <a:latin typeface="Times New Roman" panose="02020603050405020304" pitchFamily="18" charset="0"/>
                <a:ea typeface="Times New Roman" panose="02020603050405020304" pitchFamily="18" charset="0"/>
              </a:rPr>
              <a:t>)</a:t>
            </a:r>
            <a:r>
              <a:rPr lang="es-ES_tradnl" dirty="0">
                <a:latin typeface="Times New Roman" panose="02020603050405020304" pitchFamily="18" charset="0"/>
                <a:ea typeface="Times New Roman" panose="02020603050405020304" pitchFamily="18" charset="0"/>
              </a:rPr>
              <a:t> y del exterior (</a:t>
            </a:r>
            <a:r>
              <a:rPr lang="es-ES_tradnl" b="1" u="sng" dirty="0">
                <a:latin typeface="Times New Roman" panose="02020603050405020304" pitchFamily="18" charset="0"/>
                <a:ea typeface="Times New Roman" panose="02020603050405020304" pitchFamily="18" charset="0"/>
              </a:rPr>
              <a:t>agentes geológicos externos</a:t>
            </a:r>
            <a:r>
              <a:rPr lang="es-ES_tradnl" dirty="0">
                <a:latin typeface="Times New Roman" panose="02020603050405020304" pitchFamily="18" charset="0"/>
                <a:ea typeface="Times New Roman" panose="02020603050405020304" pitchFamily="18" charset="0"/>
              </a:rPr>
              <a:t>) de nuestro planeta. Nosotros vamos a estudiar en este curso sólo éste último caso</a:t>
            </a:r>
            <a:r>
              <a:rPr lang="es-ES_tradnl" dirty="0" smtClean="0">
                <a:latin typeface="Times New Roman" panose="02020603050405020304" pitchFamily="18" charset="0"/>
                <a:ea typeface="Times New Roman" panose="02020603050405020304" pitchFamily="18" charset="0"/>
              </a:rPr>
              <a:t>.</a:t>
            </a:r>
          </a:p>
          <a:p>
            <a:pPr>
              <a:spcAft>
                <a:spcPts val="0"/>
              </a:spcAft>
            </a:pPr>
            <a:endParaRPr lang="es-ES" dirty="0">
              <a:latin typeface="Times New Roman" panose="02020603050405020304" pitchFamily="18" charset="0"/>
              <a:ea typeface="Times New Roman" panose="02020603050405020304" pitchFamily="18" charset="0"/>
            </a:endParaRPr>
          </a:p>
        </p:txBody>
      </p:sp>
      <p:pic>
        <p:nvPicPr>
          <p:cNvPr id="4" name="g2atAzK5SHQ"/>
          <p:cNvPicPr>
            <a:picLocks noRot="1" noChangeAspect="1"/>
          </p:cNvPicPr>
          <p:nvPr>
            <a:videoFile r:link="rId1"/>
          </p:nvPr>
        </p:nvPicPr>
        <p:blipFill>
          <a:blip r:embed="rId4"/>
          <a:stretch>
            <a:fillRect/>
          </a:stretch>
        </p:blipFill>
        <p:spPr>
          <a:xfrm>
            <a:off x="3808413" y="3645024"/>
            <a:ext cx="4572000" cy="2571750"/>
          </a:xfrm>
          <a:prstGeom prst="rect">
            <a:avLst/>
          </a:prstGeom>
        </p:spPr>
      </p:pic>
    </p:spTree>
    <p:extLst>
      <p:ext uri="{BB962C8B-B14F-4D97-AF65-F5344CB8AC3E}">
        <p14:creationId xmlns:p14="http://schemas.microsoft.com/office/powerpoint/2010/main" val="17244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226</TotalTime>
  <Words>1322</Words>
  <Application>Microsoft Office PowerPoint</Application>
  <PresentationFormat>Personalizado</PresentationFormat>
  <Paragraphs>187</Paragraphs>
  <Slides>22</Slides>
  <Notes>22</Notes>
  <HiddenSlides>0</HiddenSlides>
  <MMClips>4</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9" baseType="lpstr">
      <vt:lpstr>Arial</vt:lpstr>
      <vt:lpstr>Consolas</vt:lpstr>
      <vt:lpstr>Corbel</vt:lpstr>
      <vt:lpstr>Symbol</vt:lpstr>
      <vt:lpstr>Times New Roman</vt:lpstr>
      <vt:lpstr>Pizarra 16 x 9</vt:lpstr>
      <vt:lpstr>Imagen de mapa de bits</vt:lpstr>
      <vt:lpstr>UNIDAD: MODELADO DEL RELIEVE. EL PAISAJE Y SU INTERPRETACIÓN</vt:lpstr>
      <vt:lpstr>MODELADO DEL RELIEVE. EL PAISAJE Y SU INTERPRETACIÓN</vt:lpstr>
      <vt:lpstr>MODELADO DEL RELIEVE. EL PAISAJE Y SU INTERPRETACIÓN</vt:lpstr>
      <vt:lpstr>MODELADO DEL RELIEVE. EL PAISAJE Y SU INTERPRETACIÓN</vt:lpstr>
      <vt:lpstr>MODELADO DEL RELIEVE. EL PAISAJE Y SU INTERPRETACIÓN</vt:lpstr>
      <vt:lpstr>Podemos determinar los siguientes elementos y componentes de un paisaje…</vt:lpstr>
      <vt:lpstr>En este ejemplo podemos observar estos elementos y componentes</vt:lpstr>
      <vt:lpstr>Para ver que ha quedado claro…establece los componentes de los siguientes paisajes: actividad (6)</vt:lpstr>
      <vt:lpstr>VAMOS A DESARROLLAR CADA UNO DE LOS COMPONENTES: COMPONENTE GEOLÓGICO</vt:lpstr>
      <vt:lpstr>VAMOS A DESARROLLAR CADA UNO DE LOS COMPONENTES: COMPONENTE GEOLÓGICO</vt:lpstr>
      <vt:lpstr>COMPONENTE GEOLÓGICO PROCESOS GEOLÓGICOS</vt:lpstr>
      <vt:lpstr>COMPONENTE GEOLÓGICO METEORIZACIÓN</vt:lpstr>
      <vt:lpstr>COMPONENTE GEOLÓGICO METEORIZACIÓN</vt:lpstr>
      <vt:lpstr>COMPONENTE GEOLÓGICO METEORIZACIÓN</vt:lpstr>
      <vt:lpstr>COMPONENTE GEOLÓGICO METEORIZACIÓN</vt:lpstr>
      <vt:lpstr>COMPONENTE GEOLÓGICO METEORIZACIÓN</vt:lpstr>
      <vt:lpstr>COMPONENTE GEOLÓGICO EROSIÓN</vt:lpstr>
      <vt:lpstr>COMPONENTE GEOLÓGICO TRANSPORTE</vt:lpstr>
      <vt:lpstr>COMPONENTE GEOLÓGICO TRANSPORTE</vt:lpstr>
      <vt:lpstr>COMPONENTE GEOLÓGICO SEDIMENTACIÓN</vt:lpstr>
      <vt:lpstr>COMPONENTE GEOLÓGICO SEDIMENTACIÓN</vt:lpstr>
      <vt:lpstr>FORMAS DE RELIEVE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MODELADO DEL RELIEVE. EL PAISAJE Y SU INTERPRETACIÓN</dc:title>
  <dc:creator>usuario</dc:creator>
  <cp:lastModifiedBy>usuario</cp:lastModifiedBy>
  <cp:revision>22</cp:revision>
  <dcterms:created xsi:type="dcterms:W3CDTF">2020-04-15T11:07:22Z</dcterms:created>
  <dcterms:modified xsi:type="dcterms:W3CDTF">2020-04-23T16:29:17Z</dcterms:modified>
</cp:coreProperties>
</file>